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14"/>
  </p:handoutMasterIdLst>
  <p:sldIdLst>
    <p:sldId id="256" r:id="rId2"/>
    <p:sldId id="261" r:id="rId3"/>
    <p:sldId id="257" r:id="rId4"/>
    <p:sldId id="258" r:id="rId5"/>
    <p:sldId id="259" r:id="rId6"/>
    <p:sldId id="266" r:id="rId7"/>
    <p:sldId id="264" r:id="rId8"/>
    <p:sldId id="267" r:id="rId9"/>
    <p:sldId id="268" r:id="rId10"/>
    <p:sldId id="269" r:id="rId11"/>
    <p:sldId id="265" r:id="rId12"/>
    <p:sldId id="27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AA8"/>
    <a:srgbClr val="FFCC00"/>
    <a:srgbClr val="02943F"/>
    <a:srgbClr val="EEF4E8"/>
    <a:srgbClr val="DBE9CD"/>
    <a:srgbClr val="009540"/>
    <a:srgbClr val="019640"/>
    <a:srgbClr val="434341"/>
    <a:srgbClr val="6E6E6C"/>
    <a:srgbClr val="78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Předpokládaná hodnota Kč bez DPH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  <a:sp3d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List1!$B$2:$B$9</c:f>
              <c:numCache>
                <c:formatCode>#,##0.00</c:formatCode>
                <c:ptCount val="8"/>
                <c:pt idx="0">
                  <c:v>798182082.83000004</c:v>
                </c:pt>
                <c:pt idx="1">
                  <c:v>558814197.63999999</c:v>
                </c:pt>
                <c:pt idx="2">
                  <c:v>935291452.5</c:v>
                </c:pt>
                <c:pt idx="3">
                  <c:v>708778588.77999997</c:v>
                </c:pt>
                <c:pt idx="4">
                  <c:v>750322939.03999996</c:v>
                </c:pt>
                <c:pt idx="5">
                  <c:v>525449593</c:v>
                </c:pt>
                <c:pt idx="6">
                  <c:v>832283906</c:v>
                </c:pt>
                <c:pt idx="7" formatCode="General">
                  <c:v>4984973648.8999996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Úspora Kč bez DPH</c:v>
                </c:pt>
              </c:strCache>
            </c:strRef>
          </c:tx>
          <c:spPr>
            <a:solidFill>
              <a:srgbClr val="025AA8"/>
            </a:solidFill>
            <a:ln>
              <a:noFill/>
            </a:ln>
            <a:effectLst/>
            <a:sp3d/>
          </c:spPr>
          <c:invertIfNegative val="0"/>
          <c:cat>
            <c:numRef>
              <c:f>List1!$A$2:$A$9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List1!$C$2:$C$9</c:f>
              <c:numCache>
                <c:formatCode>#,##0.00</c:formatCode>
                <c:ptCount val="8"/>
                <c:pt idx="0">
                  <c:v>104559187.27</c:v>
                </c:pt>
                <c:pt idx="1">
                  <c:v>148425410.24000001</c:v>
                </c:pt>
                <c:pt idx="2">
                  <c:v>134540216.28</c:v>
                </c:pt>
                <c:pt idx="3">
                  <c:v>85315267.730000004</c:v>
                </c:pt>
                <c:pt idx="4">
                  <c:v>130048636</c:v>
                </c:pt>
                <c:pt idx="5">
                  <c:v>58835324</c:v>
                </c:pt>
                <c:pt idx="6">
                  <c:v>85519349</c:v>
                </c:pt>
                <c:pt idx="7" formatCode="General">
                  <c:v>864945074.13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503976"/>
        <c:axId val="349500056"/>
        <c:axId val="0"/>
      </c:bar3DChart>
      <c:catAx>
        <c:axId val="34950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500056"/>
        <c:crosses val="autoZero"/>
        <c:auto val="1"/>
        <c:lblAlgn val="ctr"/>
        <c:lblOffset val="100"/>
        <c:noMultiLvlLbl val="0"/>
      </c:catAx>
      <c:valAx>
        <c:axId val="34950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9503976"/>
        <c:crosses val="autoZero"/>
        <c:crossBetween val="between"/>
        <c:dispUnits>
          <c:builtInUnit val="b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56CF-7CF9-43C6-8696-02A5C1A3472D}" type="datetimeFigureOut">
              <a:rPr lang="cs-CZ" smtClean="0"/>
              <a:t>25.3.2020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F9AE-FE98-4DE4-BA4E-DFC3DD3DA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3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24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59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669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l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81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(vetsi)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3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419460" y="3951822"/>
            <a:ext cx="5083628" cy="825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vložíte podnadpis. 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419460" y="2784879"/>
            <a:ext cx="5083628" cy="11576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nadpis.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49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660796" y="2476645"/>
            <a:ext cx="7001814" cy="2451490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Zpráva o činnosti Centrálního nákupu, příspěvkové organizace, za rok 2019</a:t>
            </a:r>
            <a:endParaRPr lang="cs-CZ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7810" y="721892"/>
            <a:ext cx="5799718" cy="904775"/>
          </a:xfrm>
        </p:spPr>
        <p:txBody>
          <a:bodyPr>
            <a:normAutofit/>
          </a:bodyPr>
          <a:lstStyle/>
          <a:p>
            <a:r>
              <a:rPr lang="cs-CZ" u="sng" dirty="0"/>
              <a:t>Souhrnný přehled skutečného objemu plnění u centrálně soutěžených veřejných zakázek </a:t>
            </a:r>
            <a:r>
              <a:rPr lang="cs-CZ" u="sng" dirty="0" smtClean="0"/>
              <a:t>2019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41520"/>
              </p:ext>
            </p:extLst>
          </p:nvPr>
        </p:nvGraphicFramePr>
        <p:xfrm>
          <a:off x="5332397" y="2002054"/>
          <a:ext cx="6375131" cy="3455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096"/>
                <a:gridCol w="2094395"/>
                <a:gridCol w="2072640"/>
              </a:tblGrid>
              <a:tr h="4936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Komodita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bez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vč.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729 806,55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883 065,93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362 944,55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439 162,90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Nábytek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222 932,23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269 748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2 995 779,53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3 624 893,23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73 791,51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89 287,73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Elektromateriál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40 177,04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48 614,22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383 421,59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463 940,12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8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vč.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1 299 991,21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1 572 989,36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3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bez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217 789,21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263 524,95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936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s vč. plnění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145 773,02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176 385,35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2335" y="1905356"/>
            <a:ext cx="4672545" cy="823912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Rekapitulace úspor za dobu sledování činnosti Centrálního nákup, příspěvkové </a:t>
            </a:r>
            <a:r>
              <a:rPr lang="cs-CZ" dirty="0" smtClean="0">
                <a:solidFill>
                  <a:schemeClr val="tx1"/>
                </a:solidFill>
              </a:rPr>
              <a:t>organizace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76353"/>
              </p:ext>
            </p:extLst>
          </p:nvPr>
        </p:nvGraphicFramePr>
        <p:xfrm>
          <a:off x="6046587" y="573535"/>
          <a:ext cx="5754370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700"/>
                <a:gridCol w="1918335"/>
                <a:gridCol w="19183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Kč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DPH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798 182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082,83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104 559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187,27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558 814 197,64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148 425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410,24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935 291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452,50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134 540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216,28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708 778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588,78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85 315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267,73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750 322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939,04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130 048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525 449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58 835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832 283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85 519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4 984 973 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648,90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864 945 074,13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1655734044"/>
              </p:ext>
            </p:extLst>
          </p:nvPr>
        </p:nvGraphicFramePr>
        <p:xfrm>
          <a:off x="5659654" y="2367815"/>
          <a:ext cx="5640405" cy="35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202129" y="4949902"/>
            <a:ext cx="5457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 rámci veřejných zakázek dokončených v roce 2019 se jednalo o částku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864 945 074,13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Kč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bez DPH u 179 zadaných veřejných zakázek. Úspora je počítána ve vztahu k předpokládané hodnotě a reálně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vysoutěžené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ceně. Do celkového počtu jsou počítány veřejné zakázky centralizované a veřejné zakázky administrované. Pro obce byly v roce 2019 rozpracovány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veřejné zakázky, které se budou dokončovat v roce 2020.</a:t>
            </a:r>
          </a:p>
        </p:txBody>
      </p:sp>
    </p:spTree>
    <p:extLst>
      <p:ext uri="{BB962C8B-B14F-4D97-AF65-F5344CB8AC3E}">
        <p14:creationId xmlns:p14="http://schemas.microsoft.com/office/powerpoint/2010/main" val="2021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8424" y="2326730"/>
            <a:ext cx="607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nákup, příspěvková organizace, hospodařil v roce 2019 se schváleným rozpočtem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 289 900 Kč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z toho příspěvek na provoz od zřizovatele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16 773 000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Kč.</a:t>
            </a:r>
          </a:p>
        </p:txBody>
      </p:sp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6530" y="1082206"/>
            <a:ext cx="5820247" cy="8239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Ekonomické ukazatele provozu Centrálního nákupu, příspěvkové organizace</a:t>
            </a:r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81775"/>
              </p:ext>
            </p:extLst>
          </p:nvPr>
        </p:nvGraphicFramePr>
        <p:xfrm>
          <a:off x="5648424" y="3578339"/>
          <a:ext cx="6078353" cy="68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858"/>
                <a:gridCol w="3091495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zaměstnanců v roce 2019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5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 1.1.2019 HPP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 31.12.2019 HPP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657231" y="603730"/>
            <a:ext cx="10925170" cy="1946965"/>
          </a:xfrm>
        </p:spPr>
        <p:txBody>
          <a:bodyPr/>
          <a:lstStyle/>
          <a:p>
            <a:pPr algn="just"/>
            <a:r>
              <a:rPr lang="cs-CZ" sz="1600" dirty="0">
                <a:solidFill>
                  <a:schemeClr val="tx1"/>
                </a:solidFill>
              </a:rPr>
              <a:t>Centrální nákup, příspěvková organizace, ( dále jen „CN“) byl zřízen na základě zřizovací listiny vydané usnesením Zastupitelstva Plzeňského kraje č. 175/09 dne 27. 7. 2009 podle § 35 odst. 2 písm. j) zákona o krajích. Hlavním účelem zřízení CN bylo zajišťování pořízení dodávek, služeb či stavebních prací pro potřeby právnických osob založených, zřízených či ovládaných Plzeňským krajem a pro potřeby Krajského úřadu Plzeňského kraje. </a:t>
            </a:r>
            <a:endParaRPr lang="cs-CZ" sz="1600" dirty="0" smtClean="0">
              <a:solidFill>
                <a:schemeClr val="tx1"/>
              </a:solidFill>
            </a:endParaRPr>
          </a:p>
          <a:p>
            <a:pPr algn="just"/>
            <a:r>
              <a:rPr lang="cs-CZ" sz="1600" dirty="0" smtClean="0">
                <a:solidFill>
                  <a:schemeClr val="tx1"/>
                </a:solidFill>
              </a:rPr>
              <a:t>Rok </a:t>
            </a:r>
            <a:r>
              <a:rPr lang="cs-CZ" sz="1600" dirty="0">
                <a:solidFill>
                  <a:schemeClr val="tx1"/>
                </a:solidFill>
              </a:rPr>
              <a:t>2019 byl tedy jakousi bilancí desetiletého působení organizace v oblasti administrace a zadávání veřejných zakázek. Současně také došlo k personální změně ve vedení organizace, kdy od 1.3.2019 nastoupila do funkce ředitelky </a:t>
            </a:r>
            <a:r>
              <a:rPr lang="cs-CZ" sz="1600" b="1" dirty="0">
                <a:solidFill>
                  <a:schemeClr val="tx1"/>
                </a:solidFill>
              </a:rPr>
              <a:t>Mgr. et Bc. Jana Dubcová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1" y="2630905"/>
            <a:ext cx="5702968" cy="38019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89558" y="2630905"/>
            <a:ext cx="48928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Během roku 2019 se také plně změnila organizační struktura, kdy jednotliví zaměstnanci byli začleněni do nově vzniklých oddělení dle specializace. </a:t>
            </a: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Vzniklo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oddělení veřejných zakázek na stavební práce, oddělení veřejných zakázek na dodávky a služby a oddělení právní. </a:t>
            </a: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organizační členění přineslo vyšší efektivitu práce.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93371" y="923908"/>
            <a:ext cx="6000245" cy="1116648"/>
          </a:xfrm>
        </p:spPr>
        <p:txBody>
          <a:bodyPr>
            <a:normAutofit/>
          </a:bodyPr>
          <a:lstStyle/>
          <a:p>
            <a:pPr algn="just"/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stejně jako v minulých letech realizoval v uplynulém roce 2019 jako hlavní náplň své činnosti plán centralizovaného zadávání veřejných zakázek v rámci Plzeňského kraje a jím zřízených či založených organizací, a to v souladu s Usnesením RPK č. 3558/19 ze dne </a:t>
            </a:r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24.6.2019.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01389" y="2367814"/>
            <a:ext cx="6792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Mimo tento stanovený plán centralizovaného zadávání veřejných zakázek nadále probíhala administrace veřejných zakázek dle požadavků jednotlivých organizací zřizovaných či založených Plzeňským krajem, či pro samotný Krajský úřad Plzeňského kraje.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79493" y="3772291"/>
            <a:ext cx="7514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 velké části se veřejné zakázky týkaly stavebních prací, ale nelze opomíjet ani veřejné zakázky na dodávky a služby, kterých bylo v uplynulém roce také mnoho. Tyto zakázky byly především z oblasti zdravotnictví, dopravy a stavebnictví. </a:t>
            </a: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Nemalá část veřejných zakázek byla spolufinancována z Evropského fondu pro regionální rozvoj prostřednictvím Integrovaného regionální operačního programu (IROP).</a:t>
            </a:r>
          </a:p>
        </p:txBody>
      </p:sp>
    </p:spTree>
    <p:extLst>
      <p:ext uri="{BB962C8B-B14F-4D97-AF65-F5344CB8AC3E}">
        <p14:creationId xmlns:p14="http://schemas.microsoft.com/office/powerpoint/2010/main" val="13057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7794" y="1751812"/>
            <a:ext cx="3281596" cy="874295"/>
          </a:xfrm>
        </p:spPr>
        <p:txBody>
          <a:bodyPr/>
          <a:lstStyle/>
          <a:p>
            <a:pPr algn="ctr"/>
            <a:r>
              <a:rPr lang="cs-CZ" dirty="0" smtClean="0"/>
              <a:t>Významné VZ v roce 2019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17481" y="3997694"/>
            <a:ext cx="7790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 rámci stejného projektu IROP bylo prostřednictvím veřejné zakázky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„Modernizace a rozvoj elektronizace v Rokycanské nemocnici, a.s.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zajištěno vybavení Rokycanské nemocnice novým informačním systémem.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02416" y="665465"/>
            <a:ext cx="5605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Dále bylo administrováno mnoho veřejných zakázek pro nemocnice Plzeňského kraje. </a:t>
            </a: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CNPK zajistil administraci celého projektu s názvem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„Modernizace návazné péče – Klatovská nemocnice, a.s.“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který byl financován z IROP v celkové hodnotě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160 mld. Kč bez DPH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Veřejná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zakázka byla rozdělena do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76 částí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Takto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rozsáhlé zadávací řízení je velmi výjimečné a neobvyklé. </a:t>
            </a: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 rámci veřejné zakázky byly dodány desítky přístrojů do každé nemocnice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049773" y="1770282"/>
            <a:ext cx="3281596" cy="8742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Významné VZ v roce 2019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38926" y="4363453"/>
            <a:ext cx="7988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Kromě výše uvedených veřejných zakázek CNPK administroval centralizované veřejné zakázky pro Nemocnice Plzeňského kraje, a.s., například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„Obvazový materiál pro Nemocnice Plzeňského kraje“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jehož předmětem jsou průběžné dodávky různých typů a druhů obvazovaného materiálu pro potřeby jednotlivých nemocnic.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Dále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pak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„Poskytování auditorských služeb pro skupinu Nemocnice Plzeňského kraje, a.s.“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nebo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„Parenterální výživa“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53" y="383868"/>
            <a:ext cx="5686926" cy="391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51124" y="472336"/>
            <a:ext cx="5775655" cy="2609359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realizovaných veřejných zakázek </a:t>
            </a:r>
            <a:r>
              <a:rPr lang="cs-CZ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„Rekonstrukce Klatovská 110 – fáze C – stavba </a:t>
            </a:r>
            <a:r>
              <a:rPr lang="cs-CZ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Rekonstrukce Klatovská 110 – fáze C – volné prvky</a:t>
            </a:r>
            <a:r>
              <a:rPr lang="cs-CZ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v roce 2019 zahájeny stavební a restaurátorské práce vč. vybavení mobiliářem objektu, v němž se nachází byt Oskara </a:t>
            </a:r>
            <a:r>
              <a:rPr lang="cs-CZ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Semlera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realizovaný v letech 1933–1934. </a:t>
            </a:r>
            <a:endParaRPr lang="cs-CZ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Adolf </a:t>
            </a:r>
            <a:r>
              <a:rPr lang="cs-CZ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Loos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patrně stanovil prostorový koncept bytu. Další práci včetně detailního řešení převzal Heinrich Kulka, </a:t>
            </a:r>
            <a:r>
              <a:rPr lang="cs-CZ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dřívejší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Loosův žák, kreslič a pak spolupracovník. </a:t>
            </a:r>
            <a:endParaRPr lang="cs-CZ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 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představuje mimořádné významnou kulturní památku, která je nedílnou součástí architektonického dědictví.</a:t>
            </a:r>
            <a:endParaRPr lang="cs-CZ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57794" y="1751812"/>
            <a:ext cx="3281596" cy="8742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cs-CZ" smtClean="0"/>
              <a:t>Významné VZ v roce 2019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95011" y="3274037"/>
            <a:ext cx="753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Mezi další významné stavební zakázky patří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„Rekonstrukce objektu depozitáře v Kašperských Horách, ulice Bohdana </a:t>
            </a:r>
            <a:r>
              <a:rPr lang="cs-CZ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Týbla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18“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kde se provádí celková rekonstrukce objektu depozitáře a vybudování specializovaného depozitáře pro zoologické, botanické, mineralogické a geologické sbírky.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Objekt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se nachází v památkové zóně a hlavním záměrem je vytvoření detašovaného pracoviště Muzea Šumavy v Kašperských Horách a přestěhování exponátů do nového depozitáře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3111" y="5282262"/>
            <a:ext cx="1017896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Vedle této hlavní činnosti však CN poskytoval i poradenství v oblasti zákona č. 134/2016 Sb. o zadávání veřejných zakázek, a to zejména organizacím, které nedisponují odborníky v oblasti veřejných zakázek, např. školám či nemocnicím. CN také zajišťoval svoji vedlejší činnost, a to administraci veřejných zakázek pro obce a města dle jednotlivých objednávek.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753237"/>
              </p:ext>
            </p:extLst>
          </p:nvPr>
        </p:nvGraphicFramePr>
        <p:xfrm>
          <a:off x="657727" y="1041526"/>
          <a:ext cx="10796336" cy="398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234"/>
                <a:gridCol w="2038285"/>
                <a:gridCol w="1946851"/>
                <a:gridCol w="2159983"/>
                <a:gridCol w="2159983"/>
              </a:tblGrid>
              <a:tr h="3632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komodity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Vysoutěžená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Dodavatel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2 152 000,-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Orvest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42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1 291 120,-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608 880,-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BossCan ComPrint spol. s 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2 585 480,-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4 114 520,-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ALICOM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29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náhradního plnění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246 745,25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1 453 254,75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Manlomka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4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s náhradním plněním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333 567,75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1 166 432,25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Manlomka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31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bez náhradního plnění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538 399,-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62 601,-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Büroprofi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43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s náhradního plnění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646 130,-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133 870,-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Z+M Partener, spol. s 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31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659 109,-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10 891,-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Marccrab Gastro CB,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09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1 425 510,-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174 490,-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LANGER INTERIÉRY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6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Školní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946 300,-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353 700,-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KOVO,výrobní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družstvo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4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Energie –přípravná fáze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 servis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Centralizované komodity mimo schválený plán zadávání pro rok 2019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Elektromateriál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460 895,52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189 104,48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ELFETEX, spol. s r.o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Ložní prádlo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989 120,-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910 880,-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Apextextil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88744" y="5286204"/>
            <a:ext cx="9950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 průběhu roku 2019 jsme připravili centralizované veřejné zakázky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Mobilní a Pevnou telefonii Plzeňského kraje 2020 – 2022“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 také probíhala náročná příprava na veřejnou zakázku </a:t>
            </a:r>
            <a:r>
              <a:rPr lang="cs-CZ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„Dodávky elektřiny a plynu pro Plzeňský kraj a období 2021 – 2022“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7727" y="585066"/>
            <a:ext cx="107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Arial Black" panose="020B0A04020102020204" pitchFamily="34" charset="0"/>
              </a:rPr>
              <a:t>CENTRÁLNÍ KOMODITY SOUTĚŽENÉ V ROCE 2019 </a:t>
            </a:r>
            <a:r>
              <a:rPr lang="cs-CZ" sz="2000" dirty="0">
                <a:latin typeface="Arial Black" panose="020B0A04020102020204" pitchFamily="34" charset="0"/>
              </a:rPr>
              <a:t>- plnění v roce 2020</a:t>
            </a:r>
          </a:p>
        </p:txBody>
      </p:sp>
    </p:spTree>
    <p:extLst>
      <p:ext uri="{BB962C8B-B14F-4D97-AF65-F5344CB8AC3E}">
        <p14:creationId xmlns:p14="http://schemas.microsoft.com/office/powerpoint/2010/main" val="3235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177148" y="654520"/>
            <a:ext cx="5515780" cy="2223434"/>
          </a:xfrm>
        </p:spPr>
        <p:txBody>
          <a:bodyPr/>
          <a:lstStyle/>
          <a:p>
            <a:pPr algn="just"/>
            <a:r>
              <a:rPr lang="cs-CZ" sz="1600" dirty="0">
                <a:solidFill>
                  <a:schemeClr val="tx1"/>
                </a:solidFill>
              </a:rPr>
              <a:t>Za uplynulý rok bylo dokončeno několik významných veřejných zakázek, které se týkaly vlakové a autobusové dopravy v Plzeňském kraji.</a:t>
            </a:r>
          </a:p>
          <a:p>
            <a:pPr algn="just"/>
            <a:r>
              <a:rPr lang="cs-CZ" sz="1600" b="1" dirty="0">
                <a:solidFill>
                  <a:schemeClr val="tx1"/>
                </a:solidFill>
              </a:rPr>
              <a:t>Výběr dopravce pro uzavření smlouvy o veřejných službách v přepravě cestujících ve veřejné drážní osobní dopravě na celek Plzeňsko</a:t>
            </a:r>
            <a:r>
              <a:rPr lang="cs-CZ" sz="1600" dirty="0">
                <a:solidFill>
                  <a:schemeClr val="tx1"/>
                </a:solidFill>
              </a:rPr>
              <a:t>. Zadavatelem byl Plzeňský kraj, administrátorem CNPK, Předpokládaná hodnota činila 3 300 000 000 Kč bez DPH za 15 let plnění. 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2"/>
          </p:nvPr>
        </p:nvSpPr>
        <p:spPr>
          <a:xfrm>
            <a:off x="6032937" y="262022"/>
            <a:ext cx="5659991" cy="39249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Nabídková řízení v roce 2019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6" r="9136"/>
          <a:stretch>
            <a:fillRect/>
          </a:stretch>
        </p:blipFill>
        <p:spPr/>
      </p:pic>
      <p:sp>
        <p:nvSpPr>
          <p:cNvPr id="8" name="TextovéPole 7"/>
          <p:cNvSpPr txBox="1"/>
          <p:nvPr/>
        </p:nvSpPr>
        <p:spPr>
          <a:xfrm>
            <a:off x="1010653" y="4985886"/>
            <a:ext cx="93653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Výběr dopravce pro uzavření smlouvy o veřejných službách v přepravě cestujících ve veřejné drážní osobní dopravě na celek Jihozápad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Zadavatelem je Plzeňský kraj, administrátorem CNPK. Předpokládaná hodnota činí 4 000 000 000 Kč bez DPH za 15 let plnění. Toto nabídkové řízení bylo během roku 2019 intenzivně připravováno a předpokládaný termín vyhlášení je v první polovině roku 2020.</a:t>
            </a:r>
          </a:p>
          <a:p>
            <a:pPr algn="just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26005" y="3147090"/>
            <a:ext cx="6966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Toto nabídkové řízení  bylo zrušeno,  Rada PK zrušila veřejnou zakázku dne 26.8.2019. Nově bylo připraveno pod názvem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Výběr dopravce pro uzavření smlouvy o veřejných službách v přepravě cestujících ve veřejné drážní osobní dopravě na celek Plzeňsko – 2.vyhlášení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v současné době je připraveno k vyhlášení, předpokládaný termín je 20.4.2020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177148" y="654520"/>
            <a:ext cx="5515780" cy="2098305"/>
          </a:xfrm>
        </p:spPr>
        <p:txBody>
          <a:bodyPr/>
          <a:lstStyle/>
          <a:p>
            <a:pPr algn="just"/>
            <a:r>
              <a:rPr lang="cs-CZ" sz="1600" b="1" dirty="0">
                <a:solidFill>
                  <a:schemeClr val="tx1"/>
                </a:solidFill>
              </a:rPr>
              <a:t>Výběr dopravce pro uzavření smlouvy o veřejných službách v přepravě cestujících ve veřejné drážní osobní dopravě na celek Jihozápad</a:t>
            </a:r>
            <a:r>
              <a:rPr lang="cs-CZ" sz="1600" dirty="0">
                <a:solidFill>
                  <a:schemeClr val="tx1"/>
                </a:solidFill>
              </a:rPr>
              <a:t>. Zadavatelem je Plzeňský kraj, administrátorem CNPK. Předpokládaná hodnota činí 4 000 000 000 Kč bez DPH za 15 let plnění. Toto nabídkové řízení bylo během roku 2019 intenzivně připravováno a předpokládaný termín vyhlášení je v první polovině roku 2020.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2"/>
          </p:nvPr>
        </p:nvSpPr>
        <p:spPr>
          <a:xfrm>
            <a:off x="6032937" y="262022"/>
            <a:ext cx="5659991" cy="392497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Nabídková řízení v roce 2019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9951" cy="4370423"/>
          </a:xfrm>
        </p:spPr>
      </p:pic>
      <p:sp>
        <p:nvSpPr>
          <p:cNvPr id="8" name="TextovéPole 7"/>
          <p:cNvSpPr txBox="1"/>
          <p:nvPr/>
        </p:nvSpPr>
        <p:spPr>
          <a:xfrm>
            <a:off x="1010653" y="4985886"/>
            <a:ext cx="9365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Zajištění veřejných služeb v přepravě cestujících v autobusové dopravě pro období 2020 – 2030 - oblast I (PLZEŇSKÝ KRAJ – JIH)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Zadavatelem byl Plzeňský kraj, administrátorem Fiala, Tejkal a partneři, advokátní kancelář, s.r.o. CNPK se podílel metodickou pomocí a při zadávání v 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EZAK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Předpokládaná hodnota VZ byla 1 554 105 280 Kč bez DPH (za 48 měsíců). Služby budou poskytovány po dobu 10 let. Dne 13.3.2019 byla uzavřena smlouva s dopravcem ARRIVA STŘEDNÍ ČECHY s.r.o.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03006" y="2834216"/>
            <a:ext cx="6889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Zajištění veřejných služeb v přepravě cestujících v autobusové dopravě pro období 2020 – 2030 - oblast II (PLZEŇSKÝ KRAJ – SEVER)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Zadavatelem byl Plzeňský kraj, administrátorem Fiala, Tejkal a partneři, advokátní kancelář, s.r.o. CNPK se podílel metodickou pomocí a při zadávání v E-ZAK. Předpokládaná hodnota VZ byla 1 301 667 564 Kč bez DPH (za 48 měsíců). Služby budou poskytovány po dobu 10 let. Dne 13.3.2019 byla uzavřena smlouva s dopravcem ARRIVA STŘEDNÍ ČECHY s.r.o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712</TotalTime>
  <Words>875</Words>
  <Application>Microsoft Office PowerPoint</Application>
  <PresentationFormat>Širokoúhlá obrazovka</PresentationFormat>
  <Paragraphs>183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Trebuchet MS</vt:lpstr>
      <vt:lpstr>Wingdings 3</vt:lpstr>
      <vt:lpstr>Faseta</vt:lpstr>
      <vt:lpstr>Zpráva o činnosti Centrálního nákupu, příspěvkové organizace, za rok 2019</vt:lpstr>
      <vt:lpstr>Prezentace aplikace PowerPoint</vt:lpstr>
      <vt:lpstr>Prezentace aplikace PowerPoint</vt:lpstr>
      <vt:lpstr>Významné VZ v roce 2019</vt:lpstr>
      <vt:lpstr>Významné VZ v roce 2019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Váchalová</dc:creator>
  <cp:lastModifiedBy>Jan Kronďák</cp:lastModifiedBy>
  <cp:revision>36</cp:revision>
  <dcterms:created xsi:type="dcterms:W3CDTF">2019-09-30T13:57:15Z</dcterms:created>
  <dcterms:modified xsi:type="dcterms:W3CDTF">2020-03-25T12:00:40Z</dcterms:modified>
</cp:coreProperties>
</file>