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74" r:id="rId4"/>
    <p:sldId id="277" r:id="rId5"/>
    <p:sldId id="279" r:id="rId6"/>
    <p:sldId id="259" r:id="rId7"/>
    <p:sldId id="276" r:id="rId8"/>
    <p:sldId id="275" r:id="rId9"/>
    <p:sldId id="258" r:id="rId10"/>
    <p:sldId id="266" r:id="rId11"/>
    <p:sldId id="278" r:id="rId12"/>
    <p:sldId id="273" r:id="rId13"/>
    <p:sldId id="272" r:id="rId14"/>
    <p:sldId id="264" r:id="rId15"/>
    <p:sldId id="269" r:id="rId16"/>
    <p:sldId id="265" r:id="rId17"/>
    <p:sldId id="270" r:id="rId18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4E8"/>
    <a:srgbClr val="02943F"/>
    <a:srgbClr val="025AA8"/>
    <a:srgbClr val="FFCC00"/>
    <a:srgbClr val="DBE9CD"/>
    <a:srgbClr val="009540"/>
    <a:srgbClr val="019640"/>
    <a:srgbClr val="434341"/>
    <a:srgbClr val="6E6E6C"/>
    <a:srgbClr val="787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11" autoAdjust="0"/>
  </p:normalViewPr>
  <p:slideViewPr>
    <p:cSldViewPr snapToGrid="0">
      <p:cViewPr varScale="1">
        <p:scale>
          <a:sx n="62" d="100"/>
          <a:sy n="62" d="100"/>
        </p:scale>
        <p:origin x="716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rgbClr val="02943F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1"/>
            <c:bubble3D val="0"/>
            <c:spPr>
              <a:solidFill>
                <a:srgbClr val="025AA8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 prstMaterial="plastic">
                <a:bevelT w="0" h="0"/>
              </a:sp3d>
            </c:spPr>
          </c:dPt>
          <c:dLbls>
            <c:dLbl>
              <c:idx val="0"/>
              <c:layout>
                <c:manualLayout>
                  <c:x val="-0.15223659074515616"/>
                  <c:y val="2.40210889336507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0759921335121805E-2"/>
                  <c:y val="-0.20350210584142098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43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512531998181606"/>
                  <c:y val="0.146135221469409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/>
                      <a:t>27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4397215740459"/>
                      <c:h val="0.1837855297157622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VZMR</c:v>
                </c:pt>
                <c:pt idx="1">
                  <c:v>PODLIMITNÍ VZ</c:v>
                </c:pt>
                <c:pt idx="2">
                  <c:v>NADLIMITNÍ VZ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78</c:v>
                </c:pt>
                <c:pt idx="1">
                  <c:v>41</c:v>
                </c:pt>
                <c:pt idx="2">
                  <c:v>63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Předpokládaná hodnota Kč bez DPH</c:v>
                </c:pt>
              </c:strCache>
            </c:strRef>
          </c:tx>
          <c:spPr>
            <a:solidFill>
              <a:srgbClr val="FFCC00"/>
            </a:solidFill>
            <a:ln>
              <a:noFill/>
            </a:ln>
            <a:effectLst/>
            <a:sp3d/>
          </c:spPr>
          <c:invertIfNegative val="0"/>
          <c:cat>
            <c:numRef>
              <c:f>List1!$A$2:$A$10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List1!$B$2:$B$10</c:f>
              <c:numCache>
                <c:formatCode>#,##0.00</c:formatCode>
                <c:ptCount val="9"/>
                <c:pt idx="0">
                  <c:v>798182082.83000004</c:v>
                </c:pt>
                <c:pt idx="1">
                  <c:v>558814197.63999999</c:v>
                </c:pt>
                <c:pt idx="2">
                  <c:v>935291452.5</c:v>
                </c:pt>
                <c:pt idx="3">
                  <c:v>708778588.77999997</c:v>
                </c:pt>
                <c:pt idx="4">
                  <c:v>750322939.03999996</c:v>
                </c:pt>
                <c:pt idx="5">
                  <c:v>525449593</c:v>
                </c:pt>
                <c:pt idx="6">
                  <c:v>832283906</c:v>
                </c:pt>
                <c:pt idx="7" formatCode="0.00">
                  <c:v>4984973648.8999996</c:v>
                </c:pt>
                <c:pt idx="8">
                  <c:v>1365948986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Úspora Kč bez DPH</c:v>
                </c:pt>
              </c:strCache>
            </c:strRef>
          </c:tx>
          <c:spPr>
            <a:solidFill>
              <a:srgbClr val="025AA8"/>
            </a:solidFill>
            <a:ln>
              <a:noFill/>
            </a:ln>
            <a:effectLst/>
            <a:sp3d/>
          </c:spPr>
          <c:invertIfNegative val="0"/>
          <c:cat>
            <c:numRef>
              <c:f>List1!$A$2:$A$10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List1!$C$2:$C$10</c:f>
              <c:numCache>
                <c:formatCode>#,##0.00</c:formatCode>
                <c:ptCount val="9"/>
                <c:pt idx="0">
                  <c:v>104559187.27</c:v>
                </c:pt>
                <c:pt idx="1">
                  <c:v>148425410.24000001</c:v>
                </c:pt>
                <c:pt idx="2">
                  <c:v>134540216.28</c:v>
                </c:pt>
                <c:pt idx="3">
                  <c:v>85315267.730000004</c:v>
                </c:pt>
                <c:pt idx="4">
                  <c:v>130048636</c:v>
                </c:pt>
                <c:pt idx="5">
                  <c:v>58835324</c:v>
                </c:pt>
                <c:pt idx="6">
                  <c:v>85519349</c:v>
                </c:pt>
                <c:pt idx="7" formatCode="General">
                  <c:v>864945074.13</c:v>
                </c:pt>
                <c:pt idx="8">
                  <c:v>140360243.93000001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2932288"/>
        <c:axId val="342929544"/>
        <c:axId val="0"/>
      </c:bar3DChart>
      <c:catAx>
        <c:axId val="34293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2929544"/>
        <c:crosses val="autoZero"/>
        <c:auto val="1"/>
        <c:lblAlgn val="ctr"/>
        <c:lblOffset val="100"/>
        <c:noMultiLvlLbl val="0"/>
      </c:catAx>
      <c:valAx>
        <c:axId val="342929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42932288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056CF-7CF9-43C6-8696-02A5C1A3472D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F9AE-FE98-4DE4-BA4E-DFC3DD3DA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4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5C11-6D70-4A70-9816-E91FD3059ECB}" type="datetimeFigureOut">
              <a:rPr lang="cs-CZ" smtClean="0"/>
              <a:t>15.06.2021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33D2-2F9C-4FC9-887A-F150A0C43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88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AC7B-AC23-4E79-85E6-71547C81F2B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219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529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AC7B-AC23-4E79-85E6-71547C81F2B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07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3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43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2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7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24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59318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36694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4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l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4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81585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(vetsi)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3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7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419460" y="3951822"/>
            <a:ext cx="5083628" cy="8254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vložíte podnadpis. 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419460" y="2784879"/>
            <a:ext cx="5083628" cy="115761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nadpis.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3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6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49" r:id="rId2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image002.jpg@01D709DA.B4DCD1D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4660796" y="2476645"/>
            <a:ext cx="7001814" cy="2451490"/>
          </a:xfrm>
        </p:spPr>
        <p:txBody>
          <a:bodyPr/>
          <a:lstStyle/>
          <a:p>
            <a:pPr algn="ctr"/>
            <a:r>
              <a:rPr lang="cs-CZ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Zpráva o činnosti Centrálního nákupu, příspěvkové organizace, za rok 2020</a:t>
            </a:r>
            <a:endParaRPr lang="cs-CZ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54129" y="419317"/>
            <a:ext cx="6437871" cy="23400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zadávání veřejných zakázek prosazujeme nové a inovativní postupy při zadávání veřejných zakázek.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Konkrétně se to projevilo při vyhlášení </a:t>
            </a:r>
            <a:r>
              <a:rPr lang="cs-CZ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veřejné zakázky „</a:t>
            </a:r>
            <a:r>
              <a:rPr lang="cs-CZ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ATLETICKÝ TUNEL - SOUE VEJPRNICKÁ 56, PLZEŇ - DESIGN &amp; </a:t>
            </a:r>
            <a:r>
              <a:rPr lang="cs-CZ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cs-CZ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s předpokládanou hodnotou 99 mil. Kč bez DPH.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600" b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Použili jsme metodu </a:t>
            </a:r>
            <a:r>
              <a:rPr lang="cs-CZ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&amp; </a:t>
            </a:r>
            <a:r>
              <a:rPr lang="cs-CZ" sz="16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BUILD, kdy si sám dodavatel zajistí zpracování projektové dokumentace a navrhne řešení.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41293" y="1589361"/>
            <a:ext cx="3711154" cy="8742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cs-CZ" dirty="0" smtClean="0"/>
              <a:t>STAVEBNÍ VEŘEJNÉ ZAKÁZKY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129" y="2942970"/>
            <a:ext cx="6160171" cy="37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888" y="1747796"/>
            <a:ext cx="2883162" cy="1175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STAVEBNÍ VEŘEJNÉ ZAKÁZKY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14982" y="951468"/>
            <a:ext cx="6377018" cy="579532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cs-CZ" sz="2700" dirty="0" smtClean="0">
                <a:solidFill>
                  <a:schemeClr val="tx1"/>
                </a:solidFill>
              </a:rPr>
              <a:t>Další významné </a:t>
            </a:r>
            <a:r>
              <a:rPr lang="cs-CZ" sz="2700" b="1" dirty="0" smtClean="0">
                <a:solidFill>
                  <a:schemeClr val="tx1"/>
                </a:solidFill>
              </a:rPr>
              <a:t>stavební zakázky</a:t>
            </a:r>
            <a:r>
              <a:rPr lang="cs-CZ" sz="2700" dirty="0" smtClean="0">
                <a:solidFill>
                  <a:schemeClr val="tx1"/>
                </a:solidFill>
              </a:rPr>
              <a:t> </a:t>
            </a:r>
            <a:r>
              <a:rPr lang="cs-CZ" sz="2700" dirty="0">
                <a:solidFill>
                  <a:schemeClr val="tx1"/>
                </a:solidFill>
              </a:rPr>
              <a:t>jsou</a:t>
            </a:r>
            <a:r>
              <a:rPr lang="cs-CZ" sz="27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cs-CZ" sz="2700" dirty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tx1"/>
                </a:solidFill>
              </a:rPr>
              <a:t>Výstavba tělocvičny pro Gymnázium Tachov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tx1"/>
                </a:solidFill>
              </a:rPr>
              <a:t>Rekonstrukce budovy gymnázium Stříbro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tx1"/>
                </a:solidFill>
              </a:rPr>
              <a:t>Úprava koupelen a nový výtah v Domově seniorů panorama Tachov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tx1"/>
                </a:solidFill>
              </a:rPr>
              <a:t>Modernizace budovy </a:t>
            </a:r>
            <a:r>
              <a:rPr lang="cs-CZ" sz="2700" dirty="0" err="1">
                <a:solidFill>
                  <a:schemeClr val="tx1"/>
                </a:solidFill>
              </a:rPr>
              <a:t>Stodské</a:t>
            </a:r>
            <a:r>
              <a:rPr lang="cs-CZ" sz="2700" dirty="0">
                <a:solidFill>
                  <a:schemeClr val="tx1"/>
                </a:solidFill>
              </a:rPr>
              <a:t> nemocnice – 1. a 2. etapa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tx1"/>
                </a:solidFill>
              </a:rPr>
              <a:t>Energeticky úsporná renovace budovy SPŠS Plzeň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tx1"/>
                </a:solidFill>
              </a:rPr>
              <a:t>Centrum pro podporu výtvarné kultury Galerie Klatovy/Klenová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tx1"/>
                </a:solidFill>
              </a:rPr>
              <a:t>Výstavba výcvikové stáje pro skot – SOŠ a SOU Horšovský Týn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tx1"/>
                </a:solidFill>
              </a:rPr>
              <a:t>Rekonstrukce depozitáře pro Studijní vědeckou knihovnu PK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700" dirty="0">
                <a:solidFill>
                  <a:schemeClr val="tx1"/>
                </a:solidFill>
              </a:rPr>
              <a:t>Oprava havarijního stavu fasády pro Gymnázium Luďka Pika v Plzni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655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949643"/>
            <a:ext cx="4896507" cy="1175966"/>
          </a:xfrm>
        </p:spPr>
        <p:txBody>
          <a:bodyPr>
            <a:normAutofit fontScale="90000"/>
          </a:bodyPr>
          <a:lstStyle/>
          <a:p>
            <a:pPr lvl="0" algn="ctr" defTabSz="914400">
              <a:lnSpc>
                <a:spcPct val="150000"/>
              </a:lnSpc>
              <a:spcBef>
                <a:spcPts val="0"/>
              </a:spcBef>
            </a:pPr>
            <a:r>
              <a:rPr lang="cs-CZ" sz="3300" dirty="0" smtClean="0"/>
              <a:t>VEŘEJNÉ ZAKÁZKY </a:t>
            </a:r>
            <a:br>
              <a:rPr lang="cs-CZ" sz="3300" dirty="0" smtClean="0"/>
            </a:br>
            <a:r>
              <a:rPr lang="cs-CZ" sz="3300" dirty="0" smtClean="0"/>
              <a:t>PRO OBCE</a:t>
            </a:r>
            <a:r>
              <a:rPr lang="cs-CZ" sz="18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/>
            </a:r>
            <a:br>
              <a:rPr lang="cs-CZ" sz="18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671753" y="1266075"/>
            <a:ext cx="6141308" cy="4368606"/>
          </a:xfrm>
        </p:spPr>
        <p:txBody>
          <a:bodyPr>
            <a:normAutofit fontScale="92500"/>
          </a:bodyPr>
          <a:lstStyle/>
          <a:p>
            <a:pPr lvl="0" algn="just" defTabSz="914400">
              <a:spcBef>
                <a:spcPts val="0"/>
              </a:spcBef>
              <a:buClrTx/>
              <a:buSzTx/>
            </a:pPr>
            <a:r>
              <a:rPr lang="cs-CZ" sz="1800" dirty="0" smtClean="0">
                <a:solidFill>
                  <a:prstClr val="black"/>
                </a:solidFill>
              </a:rPr>
              <a:t>Vedle hlavní </a:t>
            </a:r>
            <a:r>
              <a:rPr lang="cs-CZ" sz="1800" dirty="0">
                <a:solidFill>
                  <a:prstClr val="black"/>
                </a:solidFill>
              </a:rPr>
              <a:t>činnosti </a:t>
            </a:r>
            <a:r>
              <a:rPr lang="cs-CZ" sz="1800" b="1" dirty="0" smtClean="0">
                <a:solidFill>
                  <a:prstClr val="black"/>
                </a:solidFill>
              </a:rPr>
              <a:t>poskytujeme i </a:t>
            </a:r>
            <a:r>
              <a:rPr lang="cs-CZ" sz="1800" b="1" dirty="0">
                <a:solidFill>
                  <a:prstClr val="black"/>
                </a:solidFill>
              </a:rPr>
              <a:t>poradenství</a:t>
            </a:r>
            <a:r>
              <a:rPr lang="cs-CZ" sz="1800" dirty="0">
                <a:solidFill>
                  <a:prstClr val="black"/>
                </a:solidFill>
              </a:rPr>
              <a:t> v oblasti zákona č. 134/2016 Sb</a:t>
            </a:r>
            <a:r>
              <a:rPr lang="cs-CZ" sz="1800" dirty="0" smtClean="0">
                <a:solidFill>
                  <a:prstClr val="black"/>
                </a:solidFill>
              </a:rPr>
              <a:t>., </a:t>
            </a:r>
            <a:r>
              <a:rPr lang="cs-CZ" sz="1800" dirty="0">
                <a:solidFill>
                  <a:prstClr val="black"/>
                </a:solidFill>
              </a:rPr>
              <a:t>o zadávání veřejných zakázek, a to zejména organizacím, které nedisponují odborníky v oblasti veřejných zakázek, např. školám, sociálním zařízením či nemocnicím. </a:t>
            </a:r>
            <a:endParaRPr lang="cs-CZ" sz="1800" dirty="0" smtClean="0">
              <a:solidFill>
                <a:prstClr val="black"/>
              </a:solidFill>
            </a:endParaRPr>
          </a:p>
          <a:p>
            <a:pPr lvl="0" algn="just" defTabSz="914400">
              <a:spcBef>
                <a:spcPts val="0"/>
              </a:spcBef>
              <a:buClrTx/>
              <a:buSzTx/>
            </a:pPr>
            <a:endParaRPr lang="cs-CZ" sz="1800" dirty="0" smtClean="0">
              <a:solidFill>
                <a:prstClr val="black"/>
              </a:solidFill>
            </a:endParaRPr>
          </a:p>
          <a:p>
            <a:pPr lvl="0" algn="just" defTabSz="914400">
              <a:spcBef>
                <a:spcPts val="0"/>
              </a:spcBef>
              <a:buClrTx/>
              <a:buSzTx/>
            </a:pPr>
            <a:endParaRPr lang="cs-CZ" sz="1800" dirty="0">
              <a:solidFill>
                <a:schemeClr val="tx1"/>
              </a:solidFill>
            </a:endParaRPr>
          </a:p>
          <a:p>
            <a:pPr algn="just" defTabSz="914400">
              <a:spcBef>
                <a:spcPts val="0"/>
              </a:spcBef>
              <a:buClrTx/>
              <a:buSzTx/>
            </a:pPr>
            <a:r>
              <a:rPr lang="cs-CZ" sz="1800" dirty="0" smtClean="0">
                <a:solidFill>
                  <a:schemeClr val="tx1"/>
                </a:solidFill>
              </a:rPr>
              <a:t>Zajišťujeme svoji </a:t>
            </a:r>
            <a:r>
              <a:rPr lang="cs-CZ" sz="1800" dirty="0">
                <a:solidFill>
                  <a:schemeClr val="tx1"/>
                </a:solidFill>
              </a:rPr>
              <a:t>vedlejší činnost, a to administraci veřejných zakázek pro obce a města dle jednotlivých objednávek. 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just" defTabSz="914400">
              <a:spcBef>
                <a:spcPts val="0"/>
              </a:spcBef>
              <a:buClrTx/>
              <a:buSzTx/>
            </a:pPr>
            <a:endParaRPr lang="cs-CZ" sz="1800" dirty="0">
              <a:solidFill>
                <a:schemeClr val="tx1"/>
              </a:solidFill>
            </a:endParaRPr>
          </a:p>
          <a:p>
            <a:pPr algn="just" defTabSz="914400">
              <a:spcBef>
                <a:spcPts val="0"/>
              </a:spcBef>
              <a:buClrTx/>
              <a:buSzTx/>
            </a:pPr>
            <a:r>
              <a:rPr lang="cs-CZ" sz="1800" dirty="0" smtClean="0">
                <a:solidFill>
                  <a:schemeClr val="tx1"/>
                </a:solidFill>
              </a:rPr>
              <a:t>Konkrétně </a:t>
            </a:r>
            <a:r>
              <a:rPr lang="cs-CZ" sz="1800" dirty="0">
                <a:solidFill>
                  <a:schemeClr val="tx1"/>
                </a:solidFill>
              </a:rPr>
              <a:t>byly realizovány zakázky </a:t>
            </a:r>
            <a:r>
              <a:rPr lang="cs-CZ" sz="1800" b="1" dirty="0">
                <a:solidFill>
                  <a:schemeClr val="tx1"/>
                </a:solidFill>
              </a:rPr>
              <a:t>na svoz komunálního odpadu pro obec Chotíkov</a:t>
            </a:r>
            <a:r>
              <a:rPr lang="cs-CZ" sz="1800" dirty="0">
                <a:solidFill>
                  <a:schemeClr val="tx1"/>
                </a:solidFill>
              </a:rPr>
              <a:t> a </a:t>
            </a:r>
            <a:r>
              <a:rPr lang="cs-CZ" sz="1800" b="1" dirty="0">
                <a:solidFill>
                  <a:schemeClr val="tx1"/>
                </a:solidFill>
              </a:rPr>
              <a:t>obec </a:t>
            </a:r>
            <a:r>
              <a:rPr lang="cs-CZ" sz="1800" b="1" dirty="0" smtClean="0">
                <a:solidFill>
                  <a:schemeClr val="tx1"/>
                </a:solidFill>
              </a:rPr>
              <a:t>Trnová</a:t>
            </a:r>
            <a:r>
              <a:rPr lang="cs-CZ" sz="1800" dirty="0" smtClean="0">
                <a:solidFill>
                  <a:schemeClr val="tx1"/>
                </a:solidFill>
              </a:rPr>
              <a:t>, dále </a:t>
            </a:r>
            <a:r>
              <a:rPr lang="cs-CZ" sz="1800" b="1" dirty="0">
                <a:solidFill>
                  <a:schemeClr val="tx1"/>
                </a:solidFill>
              </a:rPr>
              <a:t>přístavba sociálních bytů s pečovatelskou službou pro obec Chlumčany</a:t>
            </a:r>
            <a:r>
              <a:rPr lang="cs-CZ" sz="1800" b="1" dirty="0" smtClean="0">
                <a:solidFill>
                  <a:schemeClr val="tx1"/>
                </a:solidFill>
              </a:rPr>
              <a:t>.</a:t>
            </a:r>
          </a:p>
          <a:p>
            <a:pPr algn="just" defTabSz="914400">
              <a:spcBef>
                <a:spcPts val="0"/>
              </a:spcBef>
              <a:buClrTx/>
              <a:buSzTx/>
            </a:pPr>
            <a:endParaRPr lang="cs-CZ" sz="1800" b="1" dirty="0">
              <a:solidFill>
                <a:schemeClr val="tx1"/>
              </a:solidFill>
            </a:endParaRPr>
          </a:p>
          <a:p>
            <a:pPr algn="just" defTabSz="914400">
              <a:spcBef>
                <a:spcPts val="0"/>
              </a:spcBef>
              <a:buClrTx/>
              <a:buSzTx/>
            </a:pPr>
            <a:r>
              <a:rPr lang="cs-CZ" sz="1800" dirty="0"/>
              <a:t>Pro </a:t>
            </a:r>
            <a:r>
              <a:rPr lang="cs-CZ" sz="1800" dirty="0" smtClean="0"/>
              <a:t>obce jsme v</a:t>
            </a:r>
            <a:r>
              <a:rPr lang="cs-CZ" sz="1800" dirty="0"/>
              <a:t> roce 2020 </a:t>
            </a:r>
            <a:r>
              <a:rPr lang="cs-CZ" sz="1800" dirty="0" smtClean="0"/>
              <a:t>administrovali 3</a:t>
            </a:r>
            <a:r>
              <a:rPr lang="cs-CZ" sz="1800" b="1" dirty="0" smtClean="0"/>
              <a:t> </a:t>
            </a:r>
            <a:r>
              <a:rPr lang="cs-CZ" sz="1800" dirty="0" smtClean="0"/>
              <a:t> </a:t>
            </a:r>
            <a:r>
              <a:rPr lang="cs-CZ" sz="1800" dirty="0"/>
              <a:t>veřejné zakázky.</a:t>
            </a:r>
          </a:p>
          <a:p>
            <a:pPr algn="just" defTabSz="914400">
              <a:spcBef>
                <a:spcPts val="0"/>
              </a:spcBef>
              <a:buClrTx/>
              <a:buSzTx/>
            </a:pPr>
            <a:endParaRPr lang="cs-CZ" sz="1800" b="1" dirty="0">
              <a:solidFill>
                <a:schemeClr val="tx1"/>
              </a:solidFill>
            </a:endParaRPr>
          </a:p>
          <a:p>
            <a:pPr lvl="0" algn="just" defTabSz="914400">
              <a:spcBef>
                <a:spcPts val="0"/>
              </a:spcBef>
              <a:buClrTx/>
              <a:buSzTx/>
            </a:pPr>
            <a:endParaRPr lang="cs-CZ" sz="1800" dirty="0">
              <a:solidFill>
                <a:schemeClr val="tx1"/>
              </a:solidFill>
            </a:endParaRPr>
          </a:p>
          <a:p>
            <a:endParaRPr lang="cs-CZ" sz="18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33632" y="496741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3" descr="cid:image002.jpg@01D709DA.B4DCD1D0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7" y="4967416"/>
            <a:ext cx="6572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076" y="4819457"/>
            <a:ext cx="1158548" cy="1096018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89327" y="6004991"/>
            <a:ext cx="1316964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obec Trnová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99527" y="5992909"/>
            <a:ext cx="156164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obec Chotíkov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805" y="4938667"/>
            <a:ext cx="784377" cy="857598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705218" y="6004991"/>
            <a:ext cx="172354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obec Chlumčany</a:t>
            </a:r>
            <a:endParaRPr lang="cs-CZ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03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67643"/>
            <a:ext cx="4525425" cy="81491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CENTRALIZOVANÉ VEŘEJNÉ ZAKÁZKY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07734" y="469557"/>
            <a:ext cx="6284266" cy="663557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1600" b="1" dirty="0" smtClean="0">
                <a:solidFill>
                  <a:schemeClr val="tx1"/>
                </a:solidFill>
              </a:rPr>
              <a:t>Z </a:t>
            </a:r>
            <a:r>
              <a:rPr lang="cs-CZ" sz="1600" b="1" u="sng" dirty="0" smtClean="0">
                <a:solidFill>
                  <a:schemeClr val="tx1"/>
                </a:solidFill>
              </a:rPr>
              <a:t>pozice centrálního zadavatele jsme realizovali v roce 2020 následující veřejné zakázky pro organizace PK, v</a:t>
            </a:r>
            <a:r>
              <a:rPr lang="cs-CZ" sz="1600" b="1" u="sng" dirty="0">
                <a:solidFill>
                  <a:schemeClr val="tx1"/>
                </a:solidFill>
              </a:rPr>
              <a:t> souladu s Usnesením RPK č. 4661/20 ze dne 27.4.2020</a:t>
            </a:r>
            <a:r>
              <a:rPr lang="cs-CZ" sz="1600" b="1" u="sng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endParaRPr lang="cs-CZ" sz="1600" b="1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Dodávka jídelního a kuchyňského nádobí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Dezinsekce a deratizace objektů v Plzeňském kraji 2021-2022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Dodávka elektromateriálu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Dodávka ložního a ostatního prádla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Kancelářské potřeby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Papírová hygiena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Kancelářský papír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Školní nábytek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Tonery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ICT pro Plzeňský kraj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Nákup osobních ochranných pomůcek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7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914502"/>
              </p:ext>
            </p:extLst>
          </p:nvPr>
        </p:nvGraphicFramePr>
        <p:xfrm>
          <a:off x="657727" y="1399872"/>
          <a:ext cx="10796336" cy="40999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234"/>
                <a:gridCol w="2038285"/>
                <a:gridCol w="1946851"/>
                <a:gridCol w="2159983"/>
                <a:gridCol w="2159983"/>
              </a:tblGrid>
              <a:tr h="3632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komodity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Předpokládaná hodnota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Vysoutěžená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hodnota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Úspora </a:t>
                      </a: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Dodavatel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02943F"/>
                    </a:solidFill>
                  </a:tcPr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papír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671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710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278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290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STEJKR,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spol. s 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4274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699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990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010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BossCan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ComPrint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spol. s 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616 664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336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Topsoft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JKM spol. s 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529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bez náhradního plnění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258,35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741,65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Manlomka s.r.o.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540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s náhradním plněním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708,35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1 125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291,65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Manlomka s.r.o.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31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potřeby bez náhradního plnění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609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459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541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Büroprofi s.r.o.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4304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potřeby s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náhradním plněním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698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180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820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Z+M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spol. s 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319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Jídelní a kuchyňské nádobí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936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649,69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350,31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Marccrab Gastro CB, s.r.o.</a:t>
                      </a:r>
                      <a:endParaRPr lang="cs-CZ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099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nábytek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984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016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LANGER INTERIÉRY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27618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Školní nábytek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436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257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743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KOVO,výrobní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družstvo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Elektromateriál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DBE9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333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465,55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266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534,45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ELFETEX, spol. s r.o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Ložní 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ostatní prádlo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988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690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511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310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Apextextil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s.r.o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Desinsekce a deratizace objektů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1 900 000,-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1 669 736,30 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DESINSEKTA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  <a:tr h="1889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Nákup osobních ochranných pomůcek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>
                    <a:solidFill>
                      <a:srgbClr val="EEF4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1 700 000,-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1 203 317,40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496 682,60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části VZ: JT Motors s.r.o., </a:t>
                      </a:r>
                      <a:r>
                        <a:rPr lang="cs-CZ" sz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Kentino</a:t>
                      </a: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s.r.o., ROYAX, s.r.o.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942" marR="53942" marT="0" marB="0" anchor="ctr"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57727" y="720990"/>
            <a:ext cx="107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latin typeface="Arial Black" panose="020B0A04020102020204" pitchFamily="34" charset="0"/>
              </a:rPr>
              <a:t>CENTRÁLNÍ KOMODITY SOUTĚŽENÉ V ROCE </a:t>
            </a:r>
            <a:r>
              <a:rPr lang="cs-CZ" sz="2000" b="1" dirty="0" smtClean="0">
                <a:latin typeface="Arial Black" panose="020B0A04020102020204" pitchFamily="34" charset="0"/>
              </a:rPr>
              <a:t>2020 </a:t>
            </a:r>
            <a:r>
              <a:rPr lang="cs-CZ" sz="2000" dirty="0">
                <a:latin typeface="Arial Black" panose="020B0A04020102020204" pitchFamily="34" charset="0"/>
              </a:rPr>
              <a:t>- plnění v roce </a:t>
            </a:r>
            <a:r>
              <a:rPr lang="cs-CZ" sz="2000" dirty="0" smtClean="0">
                <a:latin typeface="Arial Black" panose="020B0A04020102020204" pitchFamily="34" charset="0"/>
              </a:rPr>
              <a:t>2021</a:t>
            </a:r>
            <a:endParaRPr lang="cs-CZ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44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795319" y="487114"/>
            <a:ext cx="6072847" cy="904775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cs-CZ" u="sng" dirty="0"/>
              <a:t>Souhrnný přehled skutečného objemu plnění u centrálně soutěžených veřejných zakázek </a:t>
            </a:r>
            <a:r>
              <a:rPr lang="cs-CZ" u="sng" dirty="0" smtClean="0"/>
              <a:t>2020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615073"/>
              </p:ext>
            </p:extLst>
          </p:nvPr>
        </p:nvGraphicFramePr>
        <p:xfrm>
          <a:off x="5493035" y="1607917"/>
          <a:ext cx="6375131" cy="3915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8096"/>
                <a:gridCol w="2094395"/>
                <a:gridCol w="2072640"/>
              </a:tblGrid>
              <a:tr h="477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Komodita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Skutečný objem v Kč bez DPH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Skutečný objem v Kč vč. DPH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papír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814 681,82 Kč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985 765,00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Tonery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418 794,21 Kč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506 740,99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Kancelářský nábytek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191 408,00 Kč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231 603,68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ICT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5 488 281,00 Kč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6 640 820,00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Jídelní a kuchyňské nádobí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117 007,31 Kč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141 578,85</a:t>
                      </a:r>
                      <a:r>
                        <a:rPr lang="cs-CZ" sz="10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Elektromateriál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27 241,17 Kč </a:t>
                      </a:r>
                      <a:endParaRPr lang="cs-CZ" sz="10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32 961,82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bez plnění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400 </a:t>
                      </a:r>
                      <a:r>
                        <a:rPr lang="cs-CZ" sz="10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000,00 Kč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484 000,00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891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Papírová hygiena vč. plnění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1 124 006,61 Kč 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1 360 047,99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potřeby bez plnění</a:t>
                      </a:r>
                      <a:endParaRPr lang="cs-CZ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 </a:t>
                      </a: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552,07 Kč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243 878,00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7783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Kancelářské potřeby s vč. plnění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238 </a:t>
                      </a:r>
                      <a:r>
                        <a:rPr lang="cs-CZ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981,82 Kč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289 168,00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801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Ložní a ostatní prádlo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294 242,98 Kč 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356 034,00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905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Nákup OOP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2943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190 376,21 Kč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230 355,21 Kč</a:t>
                      </a:r>
                      <a:endParaRPr lang="cs-CZ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241986" y="1872734"/>
            <a:ext cx="3897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PŘEHLED SKUTEČNÉHO OBJEMU PLNĚNÍ </a:t>
            </a:r>
            <a:endParaRPr lang="cs-CZ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0" y="2453070"/>
            <a:ext cx="4979963" cy="8239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REKAPITULACE ÚSPOR</a:t>
            </a:r>
            <a:endParaRPr lang="cs-CZ" sz="3000" dirty="0">
              <a:solidFill>
                <a:schemeClr val="bg1"/>
              </a:solidFill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363593"/>
              </p:ext>
            </p:extLst>
          </p:nvPr>
        </p:nvGraphicFramePr>
        <p:xfrm>
          <a:off x="6046587" y="573535"/>
          <a:ext cx="5754370" cy="184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7700"/>
                <a:gridCol w="1918335"/>
                <a:gridCol w="191833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Rok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Předpokládaná hodnota </a:t>
                      </a: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Kč bez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Úspora Kč 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bez DPH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798 182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082,83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104 559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187,27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558 814 197,64 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148 425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410,24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935 291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452,50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134 540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216,28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708 778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588,78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85 315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267,73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750 322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939,04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130 048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636,00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525 449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593,00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58 835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324,00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832 283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906,00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85 519 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349,00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66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4 984 973 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648,90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864 945 </a:t>
                      </a: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074,13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cs-CZ" sz="11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1 365 948 986,00</a:t>
                      </a: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140 360 243,93</a:t>
                      </a:r>
                      <a:endParaRPr lang="cs-CZ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Graf 14"/>
          <p:cNvGraphicFramePr/>
          <p:nvPr>
            <p:extLst>
              <p:ext uri="{D42A27DB-BD31-4B8C-83A1-F6EECF244321}">
                <p14:modId xmlns:p14="http://schemas.microsoft.com/office/powerpoint/2010/main" val="880518714"/>
              </p:ext>
            </p:extLst>
          </p:nvPr>
        </p:nvGraphicFramePr>
        <p:xfrm>
          <a:off x="5820292" y="2729268"/>
          <a:ext cx="5640405" cy="3576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202129" y="4949902"/>
            <a:ext cx="54575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 rámci veřejných zakázek dokončených v roce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se jednalo o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částku </a:t>
            </a:r>
            <a:r>
              <a:rPr lang="cs-C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140 360 244 Kč 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bez DPH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152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zadaných veřejných zakázek. Úspora je počítána ve vztahu k předpokládané hodnotě a </a:t>
            </a:r>
            <a:r>
              <a:rPr lang="cs-CZ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reálně vysoutěžené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ceně. Do celkového počtu jsou počítány veřejné zakázky centralizované a veřejné zakázky administrované. </a:t>
            </a:r>
          </a:p>
        </p:txBody>
      </p:sp>
    </p:spTree>
    <p:extLst>
      <p:ext uri="{BB962C8B-B14F-4D97-AF65-F5344CB8AC3E}">
        <p14:creationId xmlns:p14="http://schemas.microsoft.com/office/powerpoint/2010/main" val="20216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648425" y="2326730"/>
            <a:ext cx="5744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Centrální nákup, příspěvková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organizace, obdržel příspěvek na provoz od zřizovatele ve výši 16 520 000 Kč.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3"/>
          <p:cNvSpPr>
            <a:spLocks noGrp="1"/>
          </p:cNvSpPr>
          <p:nvPr>
            <p:ph type="body" idx="1"/>
          </p:nvPr>
        </p:nvSpPr>
        <p:spPr>
          <a:xfrm>
            <a:off x="5906530" y="1082206"/>
            <a:ext cx="5820247" cy="8239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Ekonomické ukazatele provozu Centrálního nákupu, příspěvkové organizace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84311"/>
              </p:ext>
            </p:extLst>
          </p:nvPr>
        </p:nvGraphicFramePr>
        <p:xfrm>
          <a:off x="5648424" y="3578339"/>
          <a:ext cx="6078353" cy="6848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6858"/>
                <a:gridCol w="3091495"/>
              </a:tblGrid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zaměstnanců v roce 2020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5AA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 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1.1.2020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HPP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548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 </a:t>
                      </a:r>
                      <a:r>
                        <a:rPr lang="cs-CZ" sz="14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31.12.2020 </a:t>
                      </a: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HPP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1075896" y="2036192"/>
            <a:ext cx="2528064" cy="71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ROZPOČET</a:t>
            </a:r>
            <a:endParaRPr lang="cs-CZ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657231" y="630195"/>
            <a:ext cx="10925170" cy="2343292"/>
          </a:xfrm>
        </p:spPr>
        <p:txBody>
          <a:bodyPr>
            <a:noAutofit/>
          </a:bodyPr>
          <a:lstStyle/>
          <a:p>
            <a:pPr algn="just"/>
            <a:r>
              <a:rPr lang="cs-CZ" sz="1600" b="1" dirty="0">
                <a:solidFill>
                  <a:schemeClr val="tx1"/>
                </a:solidFill>
              </a:rPr>
              <a:t>Centrální </a:t>
            </a:r>
            <a:r>
              <a:rPr lang="cs-CZ" sz="1600" b="1" dirty="0" smtClean="0">
                <a:solidFill>
                  <a:schemeClr val="tx1"/>
                </a:solidFill>
              </a:rPr>
              <a:t>nákup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Plzeňského kraje </a:t>
            </a:r>
            <a:r>
              <a:rPr lang="cs-CZ" sz="1600" dirty="0" smtClean="0">
                <a:solidFill>
                  <a:schemeClr val="tx1"/>
                </a:solidFill>
              </a:rPr>
              <a:t>(dále </a:t>
            </a:r>
            <a:r>
              <a:rPr lang="cs-CZ" sz="1600" dirty="0">
                <a:solidFill>
                  <a:schemeClr val="tx1"/>
                </a:solidFill>
              </a:rPr>
              <a:t>jen „</a:t>
            </a:r>
            <a:r>
              <a:rPr lang="cs-CZ" sz="1600" dirty="0" smtClean="0">
                <a:solidFill>
                  <a:schemeClr val="tx1"/>
                </a:solidFill>
              </a:rPr>
              <a:t>CNPK“) </a:t>
            </a:r>
            <a:r>
              <a:rPr lang="cs-CZ" sz="1600" dirty="0">
                <a:solidFill>
                  <a:schemeClr val="tx1"/>
                </a:solidFill>
              </a:rPr>
              <a:t>byl zřízen na základě zřizovací listiny vydané usnesením Zastupitelstva Plzeňského kraje č. 175/09 dne 27. 7. 2009 podle § 35 odst. 2 písm. j) zákona o krajích. Hlavním účelem zřízení </a:t>
            </a:r>
            <a:r>
              <a:rPr lang="cs-CZ" sz="1600" dirty="0" smtClean="0">
                <a:solidFill>
                  <a:schemeClr val="tx1"/>
                </a:solidFill>
              </a:rPr>
              <a:t>je zajištění dodávek</a:t>
            </a:r>
            <a:r>
              <a:rPr lang="cs-CZ" sz="1600" dirty="0">
                <a:solidFill>
                  <a:schemeClr val="tx1"/>
                </a:solidFill>
              </a:rPr>
              <a:t>, služeb či stavebních prací pro potřeby právnických osob založených, zřízených </a:t>
            </a:r>
            <a:r>
              <a:rPr lang="cs-CZ" sz="1600" dirty="0" smtClean="0">
                <a:solidFill>
                  <a:schemeClr val="tx1"/>
                </a:solidFill>
              </a:rPr>
              <a:t>či </a:t>
            </a:r>
            <a:r>
              <a:rPr lang="cs-CZ" sz="1600" dirty="0">
                <a:solidFill>
                  <a:schemeClr val="tx1"/>
                </a:solidFill>
              </a:rPr>
              <a:t>ovládaných Plzeňským krajem a pro potřeby Krajského úřadu Plzeňského kraje. </a:t>
            </a:r>
            <a:endParaRPr lang="cs-CZ" sz="1600" dirty="0" smtClean="0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966519" y="2053796"/>
            <a:ext cx="75046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základě požadavků zúženého krizového štábu pro zdravotnictví jsme zahájili průzkumy trhu pro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nákupy ochranných pomůcek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zdravotnická zařízení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další organizace PK.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 jarním období jsme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členy zúženého krizového štábu pro zdravotnictví.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Velmi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intenzivně spolupracujeme s Krizovým štábem Plzeňského kraje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Rok 2020 byl ovlivněn pandemií COVID-19, která začala v březnu 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 dočasném uvolnění trvala až do konce roku. </a:t>
            </a:r>
          </a:p>
          <a:p>
            <a:pPr algn="just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Vzdělávání zaměstnanců a komunikace s vnějšími partnery probíhá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formou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stalo se běžným standardem.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31" y="1989375"/>
            <a:ext cx="3198077" cy="44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2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01" y="1885051"/>
            <a:ext cx="4067289" cy="1175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ČÍSLA ZA ROK 2020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165471" y="393055"/>
            <a:ext cx="6026529" cy="23453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Předpokládaná </a:t>
            </a:r>
            <a:r>
              <a:rPr lang="cs-CZ" sz="1600" dirty="0" smtClean="0">
                <a:solidFill>
                  <a:schemeClr val="tx1"/>
                </a:solidFill>
              </a:rPr>
              <a:t>hodnota všech VZ: </a:t>
            </a:r>
            <a:r>
              <a:rPr lang="cs-CZ" sz="1800" b="1" dirty="0" smtClean="0">
                <a:solidFill>
                  <a:schemeClr val="tx1"/>
                </a:solidFill>
              </a:rPr>
              <a:t>1,64 </a:t>
            </a:r>
            <a:r>
              <a:rPr lang="cs-CZ" sz="1800" b="1" dirty="0">
                <a:solidFill>
                  <a:schemeClr val="tx1"/>
                </a:solidFill>
              </a:rPr>
              <a:t>mld. Kč vč. DPH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Předpokládaná </a:t>
            </a:r>
            <a:r>
              <a:rPr lang="cs-CZ" sz="1600" dirty="0" smtClean="0">
                <a:solidFill>
                  <a:schemeClr val="tx1"/>
                </a:solidFill>
              </a:rPr>
              <a:t>hodnota všech VZ: </a:t>
            </a:r>
            <a:r>
              <a:rPr lang="cs-CZ" sz="1800" b="1" dirty="0" smtClean="0">
                <a:solidFill>
                  <a:schemeClr val="tx1"/>
                </a:solidFill>
              </a:rPr>
              <a:t>1,37 </a:t>
            </a:r>
            <a:r>
              <a:rPr lang="cs-CZ" sz="1800" b="1" dirty="0">
                <a:solidFill>
                  <a:schemeClr val="tx1"/>
                </a:solidFill>
              </a:rPr>
              <a:t>mld. Kč bez DPH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Celkem VZ zadaných</a:t>
            </a:r>
            <a:r>
              <a:rPr lang="cs-CZ" sz="1600" dirty="0">
                <a:solidFill>
                  <a:schemeClr val="tx1"/>
                </a:solidFill>
              </a:rPr>
              <a:t>: </a:t>
            </a:r>
            <a:r>
              <a:rPr lang="cs-CZ" sz="1800" b="1" dirty="0" smtClean="0">
                <a:solidFill>
                  <a:schemeClr val="tx1"/>
                </a:solidFill>
              </a:rPr>
              <a:t>152</a:t>
            </a:r>
            <a:endParaRPr lang="cs-CZ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1027620161"/>
              </p:ext>
            </p:extLst>
          </p:nvPr>
        </p:nvGraphicFramePr>
        <p:xfrm>
          <a:off x="4553538" y="2129165"/>
          <a:ext cx="6253871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6165471" y="6271149"/>
            <a:ext cx="5955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u="sng" dirty="0">
                <a:latin typeface="Arial" panose="020B0604020202020204" pitchFamily="34" charset="0"/>
                <a:cs typeface="Arial" panose="020B0604020202020204" pitchFamily="34" charset="0"/>
              </a:rPr>
              <a:t>Celková úspora za rok 2020: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140 360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244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Kč bez DPH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1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676619"/>
            <a:ext cx="5354486" cy="11759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b="1" dirty="0" smtClean="0"/>
              <a:t>JAK JSME OBSTARÁVÁLI OCHRANNÉ POMŮCKY </a:t>
            </a:r>
            <a:br>
              <a:rPr lang="cs-CZ" b="1" dirty="0" smtClean="0"/>
            </a:br>
            <a:r>
              <a:rPr lang="cs-CZ" b="1" dirty="0" smtClean="0"/>
              <a:t>V DOBĚ COVIDU?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5702187" y="716464"/>
            <a:ext cx="6096000" cy="24468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CNPK členem zúženého Krizového štábu Plzeňského kraje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 března 2020 jsme poptávali pro zdravotnická a sociální zařízení Plzeňského kraje ochranné pomůcky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486" y="2545492"/>
            <a:ext cx="5482281" cy="41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6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60152"/>
            <a:ext cx="5199928" cy="117596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JAK JSME OBSTARÁVÁLI OCHRANNÉ POMŮCKY </a:t>
            </a:r>
            <a:br>
              <a:rPr lang="cs-CZ" b="1" dirty="0"/>
            </a:br>
            <a:r>
              <a:rPr lang="cs-CZ" b="1" dirty="0"/>
              <a:t>V DOBĚ COVIDU?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31457" y="1340023"/>
            <a:ext cx="5993958" cy="473950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2.  CNPK </a:t>
            </a:r>
            <a:r>
              <a:rPr lang="cs-CZ" sz="1800" b="1" dirty="0">
                <a:solidFill>
                  <a:schemeClr val="tx1"/>
                </a:solidFill>
              </a:rPr>
              <a:t>realizoval centralizovanou veřejnou </a:t>
            </a:r>
            <a:r>
              <a:rPr lang="cs-CZ" sz="1800" b="1" dirty="0" smtClean="0">
                <a:solidFill>
                  <a:schemeClr val="tx1"/>
                </a:solidFill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zakázku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V </a:t>
            </a:r>
            <a:r>
              <a:rPr lang="cs-CZ" sz="1700" dirty="0">
                <a:solidFill>
                  <a:schemeClr val="tx1"/>
                </a:solidFill>
              </a:rPr>
              <a:t>listopadu 2020 jsme vyhlásili VZ „Nákup osobních ochranných pomůcek“ a obdrželi jsme </a:t>
            </a:r>
            <a:r>
              <a:rPr lang="cs-CZ" sz="1700" b="1" u="sng" dirty="0">
                <a:solidFill>
                  <a:schemeClr val="tx1"/>
                </a:solidFill>
              </a:rPr>
              <a:t>výhodné ceny </a:t>
            </a:r>
            <a:r>
              <a:rPr lang="cs-CZ" sz="1700" b="1" dirty="0">
                <a:solidFill>
                  <a:schemeClr val="tx1"/>
                </a:solidFill>
              </a:rPr>
              <a:t>ústenek, respirátorů FFP2 a FPP3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chemeClr val="tx1"/>
                </a:solidFill>
              </a:rPr>
              <a:t>K dispozici pro všechny organizace PK na našem </a:t>
            </a:r>
            <a:r>
              <a:rPr lang="cs-CZ" sz="1700" dirty="0" smtClean="0">
                <a:solidFill>
                  <a:schemeClr val="tx1"/>
                </a:solidFill>
              </a:rPr>
              <a:t>e-</a:t>
            </a:r>
            <a:r>
              <a:rPr lang="cs-CZ" sz="1700" dirty="0" err="1" smtClean="0">
                <a:solidFill>
                  <a:schemeClr val="tx1"/>
                </a:solidFill>
              </a:rPr>
              <a:t>shopu</a:t>
            </a:r>
            <a:endParaRPr lang="cs-CZ" sz="1700" dirty="0" smtClean="0">
              <a:solidFill>
                <a:schemeClr val="tx1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7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cs-CZ" sz="1800" b="1" dirty="0" smtClean="0">
                <a:solidFill>
                  <a:schemeClr val="tx1"/>
                </a:solidFill>
              </a:rPr>
              <a:t>3</a:t>
            </a:r>
            <a:r>
              <a:rPr lang="cs-CZ" sz="1800" b="1" dirty="0">
                <a:solidFill>
                  <a:schemeClr val="tx1"/>
                </a:solidFill>
              </a:rPr>
              <a:t>.  Spolupráce s Krizovým štábem Plzeňského kraje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793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"/>
          <p:cNvSpPr>
            <a:spLocks noGrp="1"/>
          </p:cNvSpPr>
          <p:nvPr>
            <p:ph type="title"/>
          </p:nvPr>
        </p:nvSpPr>
        <p:spPr>
          <a:xfrm>
            <a:off x="510276" y="1861456"/>
            <a:ext cx="3719175" cy="87429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DODÁVKA ENERGIÍ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88280" y="654906"/>
            <a:ext cx="602363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Z důvodu ukončení dosavadních kontraktů jsme realizovali veřejné zakázky na </a:t>
            </a: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dodávku elektřiny a zemního plynu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pro organizace PK na období 2021 a 2022.</a:t>
            </a:r>
          </a:p>
          <a:p>
            <a:pPr algn="just"/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Nákup energií proběhl prostřednictvím dohodce na Komoditní burze Kladno v lednu 2020. Následně organizace Plzeňského kraje podepsaly závěrkové listy.</a:t>
            </a:r>
          </a:p>
          <a:p>
            <a:pPr algn="just"/>
            <a:endParaRPr lang="cs-CZ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80" y="2657932"/>
            <a:ext cx="4726174" cy="415500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94735" y="4889330"/>
            <a:ext cx="5793545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Dodavatelem zemního </a:t>
            </a:r>
            <a:r>
              <a:rPr lang="cs-CZ" sz="1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plynu je</a:t>
            </a: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 Pražská 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plynárenská, a.s.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(maloodběr) a 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CENTROPOL ENERGY, a.s.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(velkoodběr).</a:t>
            </a:r>
          </a:p>
          <a:p>
            <a:pPr algn="just"/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700" b="1" u="sng" dirty="0">
                <a:latin typeface="Arial" panose="020B0604020202020204" pitchFamily="34" charset="0"/>
                <a:cs typeface="Arial" panose="020B0604020202020204" pitchFamily="34" charset="0"/>
              </a:rPr>
              <a:t>Dodavateli elektrické </a:t>
            </a:r>
            <a:r>
              <a:rPr lang="cs-CZ" sz="17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energie je</a:t>
            </a: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CENTROPOL 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ENERGY, a.s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. (nízké napětí) a 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Pražská energetika, a.s.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(vysoké napětí).</a:t>
            </a:r>
          </a:p>
        </p:txBody>
      </p:sp>
    </p:spTree>
    <p:extLst>
      <p:ext uri="{BB962C8B-B14F-4D97-AF65-F5344CB8AC3E}">
        <p14:creationId xmlns:p14="http://schemas.microsoft.com/office/powerpoint/2010/main" val="8669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940" y="1614194"/>
            <a:ext cx="4482875" cy="18977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cs-CZ" dirty="0"/>
              <a:t>KOLIK JSME UŽ UŠETŘILI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ENERGIÍCH? </a:t>
            </a:r>
          </a:p>
        </p:txBody>
      </p:sp>
      <p:sp>
        <p:nvSpPr>
          <p:cNvPr id="4" name="Obdélník 3"/>
          <p:cNvSpPr/>
          <p:nvPr/>
        </p:nvSpPr>
        <p:spPr>
          <a:xfrm>
            <a:off x="5864029" y="1614194"/>
            <a:ext cx="5950343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Poptávali jsme pro organizace Plzeňského kraje celkem: </a:t>
            </a:r>
          </a:p>
          <a:p>
            <a:pPr marL="971550" lvl="1" indent="-285750" algn="just">
              <a:buFont typeface="Arial" panose="020B0604020202020204" pitchFamily="34" charset="0"/>
              <a:buChar char="•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101 tisíc </a:t>
            </a:r>
            <a:r>
              <a:rPr lang="cs-CZ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 zemního plynu</a:t>
            </a:r>
          </a:p>
          <a:p>
            <a:pPr marL="971550" lvl="1" indent="-285750" algn="just">
              <a:buFont typeface="Arial" panose="020B0604020202020204" pitchFamily="34" charset="0"/>
              <a:buChar char="•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48 tisíc </a:t>
            </a:r>
            <a:r>
              <a:rPr lang="cs-CZ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 elektřiny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Významné finanční úspory – 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25,1 mil. Kč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– oproti obvyklé ceně na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trhu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Snížení nákladů o více než 4 % oproti předchozímu </a:t>
            </a: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nákupu </a:t>
            </a: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– 5 mil. Kč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CNPK nakupuje na komoditní burze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leden 2020 – využití aktuálního poklesu cen zemního plynu a elektřiny</a:t>
            </a:r>
          </a:p>
        </p:txBody>
      </p:sp>
    </p:spTree>
    <p:extLst>
      <p:ext uri="{BB962C8B-B14F-4D97-AF65-F5344CB8AC3E}">
        <p14:creationId xmlns:p14="http://schemas.microsoft.com/office/powerpoint/2010/main" val="1399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0780" y="1914117"/>
            <a:ext cx="3550301" cy="11759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DODÁVKY </a:t>
            </a:r>
            <a:br>
              <a:rPr lang="cs-CZ" dirty="0" smtClean="0"/>
            </a:br>
            <a:r>
              <a:rPr lang="cs-CZ" dirty="0" smtClean="0"/>
              <a:t>A SLUŽBY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70169" y="1622724"/>
            <a:ext cx="6126175" cy="2345393"/>
          </a:xfrm>
        </p:spPr>
        <p:txBody>
          <a:bodyPr>
            <a:noAutofit/>
          </a:bodyPr>
          <a:lstStyle/>
          <a:p>
            <a:pPr algn="just"/>
            <a:r>
              <a:rPr lang="cs-CZ" sz="1700" dirty="0">
                <a:solidFill>
                  <a:schemeClr val="tx1"/>
                </a:solidFill>
              </a:rPr>
              <a:t>Na začátku roku 2020 </a:t>
            </a:r>
            <a:r>
              <a:rPr lang="cs-CZ" sz="1700" dirty="0" smtClean="0">
                <a:solidFill>
                  <a:schemeClr val="tx1"/>
                </a:solidFill>
              </a:rPr>
              <a:t>jsme dokončili veřejné </a:t>
            </a:r>
            <a:r>
              <a:rPr lang="cs-CZ" sz="1700" dirty="0">
                <a:solidFill>
                  <a:schemeClr val="tx1"/>
                </a:solidFill>
              </a:rPr>
              <a:t>zakázky na poskytování služeb v oblasti komunikací pro všechny organizace Plzeňského kraje. Rámcové dohody CNPK uzavřel s operátory na 3 roky s možností roční opce</a:t>
            </a:r>
            <a:r>
              <a:rPr lang="cs-CZ" sz="17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cs-CZ" sz="1700" dirty="0">
              <a:solidFill>
                <a:schemeClr val="tx1"/>
              </a:solidFill>
            </a:endParaRPr>
          </a:p>
          <a:p>
            <a:pPr algn="just"/>
            <a:r>
              <a:rPr lang="cs-CZ" sz="1700" dirty="0">
                <a:solidFill>
                  <a:schemeClr val="tx1"/>
                </a:solidFill>
              </a:rPr>
              <a:t>Ve veřejné zakázce „</a:t>
            </a:r>
            <a:r>
              <a:rPr lang="cs-CZ" sz="1700" b="1" dirty="0">
                <a:solidFill>
                  <a:schemeClr val="tx1"/>
                </a:solidFill>
              </a:rPr>
              <a:t>Mobilní telefonie Plzeňského kraje 2020 - 2020</a:t>
            </a:r>
            <a:r>
              <a:rPr lang="cs-CZ" sz="1700" dirty="0">
                <a:solidFill>
                  <a:schemeClr val="tx1"/>
                </a:solidFill>
              </a:rPr>
              <a:t>“ </a:t>
            </a:r>
            <a:r>
              <a:rPr lang="cs-CZ" sz="1700" dirty="0" smtClean="0">
                <a:solidFill>
                  <a:schemeClr val="tx1"/>
                </a:solidFill>
              </a:rPr>
              <a:t>jsme vybrali dodavatele </a:t>
            </a:r>
            <a:r>
              <a:rPr lang="cs-CZ" sz="1700" dirty="0">
                <a:solidFill>
                  <a:schemeClr val="tx1"/>
                </a:solidFill>
              </a:rPr>
              <a:t>Vodafone Czech Republic, a.s</a:t>
            </a:r>
            <a:r>
              <a:rPr lang="cs-CZ" sz="17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cs-CZ" sz="1700" dirty="0">
              <a:solidFill>
                <a:schemeClr val="tx1"/>
              </a:solidFill>
            </a:endParaRPr>
          </a:p>
          <a:p>
            <a:pPr algn="just"/>
            <a:r>
              <a:rPr lang="cs-CZ" sz="1700" dirty="0">
                <a:solidFill>
                  <a:schemeClr val="tx1"/>
                </a:solidFill>
              </a:rPr>
              <a:t>Veřejnou zakázku „</a:t>
            </a:r>
            <a:r>
              <a:rPr lang="cs-CZ" sz="1700" b="1" dirty="0">
                <a:solidFill>
                  <a:schemeClr val="tx1"/>
                </a:solidFill>
              </a:rPr>
              <a:t>Pevná telefonie Plzeňského kraje 2020 - 2022</a:t>
            </a:r>
            <a:r>
              <a:rPr lang="cs-CZ" sz="1700" dirty="0">
                <a:solidFill>
                  <a:schemeClr val="tx1"/>
                </a:solidFill>
              </a:rPr>
              <a:t>“ získal dodavatel O2 Czech Republic, a.s</a:t>
            </a:r>
            <a:r>
              <a:rPr lang="cs-CZ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30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191" y="1873288"/>
            <a:ext cx="3626748" cy="87429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DODÁVKY </a:t>
            </a:r>
            <a:br>
              <a:rPr lang="cs-CZ" dirty="0" smtClean="0"/>
            </a:br>
            <a:r>
              <a:rPr lang="cs-CZ" dirty="0" smtClean="0"/>
              <a:t>A SLUŽBY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29422" y="464715"/>
            <a:ext cx="5760070" cy="620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Administrovali jsme mnoho zakázek ze zdravotnictví, např.: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Zajištění lékařské pohotovostní služby a pohotovostní služby v oboru zubní lékařství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Zajištění protialkoholní záchytné stanice na území Plzeňského kraje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odávky zdravotnické techniky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ojištění profesní odpovědnosti.</a:t>
            </a:r>
          </a:p>
          <a:p>
            <a:pPr algn="just"/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Pro Nemocnice Plzeňského kraje jsme administrovali centrální zakázky: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Dodávka infuzních roztoků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Dodávka injekčních stříkaček a jehel, inkontinenčních pomůcek nebo obvazového materiálu.</a:t>
            </a:r>
          </a:p>
          <a:p>
            <a:pPr algn="just"/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Zahájili jsme intenzivní přípravu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na projekty IROP a REACT-EU v oblasti zdravotnictví, aby veřejné zakázky </a:t>
            </a:r>
            <a:r>
              <a:rPr lang="cs-CZ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byly vyhlášeny v průběhu roku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2021.</a:t>
            </a:r>
          </a:p>
          <a:p>
            <a:pPr algn="just"/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5604</TotalTime>
  <Words>1302</Words>
  <Application>Microsoft Office PowerPoint</Application>
  <PresentationFormat>Širokoúhlá obrazovka</PresentationFormat>
  <Paragraphs>279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Trebuchet MS</vt:lpstr>
      <vt:lpstr>Wingdings 3</vt:lpstr>
      <vt:lpstr>Faseta</vt:lpstr>
      <vt:lpstr>Zpráva o činnosti Centrálního nákupu, příspěvkové organizace, za rok 2020</vt:lpstr>
      <vt:lpstr>Prezentace aplikace PowerPoint</vt:lpstr>
      <vt:lpstr>ČÍSLA ZA ROK 2020</vt:lpstr>
      <vt:lpstr>JAK JSME OBSTARÁVÁLI OCHRANNÉ POMŮCKY  V DOBĚ COVIDU?</vt:lpstr>
      <vt:lpstr>JAK JSME OBSTARÁVÁLI OCHRANNÉ POMŮCKY  V DOBĚ COVIDU?</vt:lpstr>
      <vt:lpstr>DODÁVKA ENERGIÍ</vt:lpstr>
      <vt:lpstr>KOLIK JSME UŽ UŠETŘILI  NA ENERGIÍCH? </vt:lpstr>
      <vt:lpstr>DODÁVKY  A SLUŽBY</vt:lpstr>
      <vt:lpstr>DODÁVKY  A SLUŽBY</vt:lpstr>
      <vt:lpstr>Prezentace aplikace PowerPoint</vt:lpstr>
      <vt:lpstr>STAVEBNÍ VEŘEJNÉ ZAKÁZKY</vt:lpstr>
      <vt:lpstr>VEŘEJNÉ ZAKÁZKY  PRO OBCE </vt:lpstr>
      <vt:lpstr>CENTRALIZOVANÉ VEŘEJNÉ ZAKÁZKY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Daniela Rychtová</dc:creator>
  <cp:lastModifiedBy>Silvie Hodanová</cp:lastModifiedBy>
  <cp:revision>103</cp:revision>
  <cp:lastPrinted>2021-02-17T11:28:21Z</cp:lastPrinted>
  <dcterms:created xsi:type="dcterms:W3CDTF">2019-09-30T13:57:15Z</dcterms:created>
  <dcterms:modified xsi:type="dcterms:W3CDTF">2021-06-15T06:15:22Z</dcterms:modified>
</cp:coreProperties>
</file>