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74" r:id="rId4"/>
    <p:sldId id="277" r:id="rId5"/>
    <p:sldId id="279" r:id="rId6"/>
    <p:sldId id="259" r:id="rId7"/>
    <p:sldId id="276" r:id="rId8"/>
    <p:sldId id="283" r:id="rId9"/>
    <p:sldId id="258" r:id="rId10"/>
    <p:sldId id="282" r:id="rId11"/>
    <p:sldId id="266" r:id="rId12"/>
    <p:sldId id="278" r:id="rId13"/>
    <p:sldId id="280" r:id="rId14"/>
    <p:sldId id="281" r:id="rId15"/>
    <p:sldId id="273" r:id="rId16"/>
    <p:sldId id="272" r:id="rId17"/>
    <p:sldId id="264" r:id="rId18"/>
    <p:sldId id="269" r:id="rId19"/>
    <p:sldId id="265" r:id="rId20"/>
    <p:sldId id="270" r:id="rId21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AA8"/>
    <a:srgbClr val="FFCC00"/>
    <a:srgbClr val="009640"/>
    <a:srgbClr val="EEF4E8"/>
    <a:srgbClr val="02943F"/>
    <a:srgbClr val="DBE9CD"/>
    <a:srgbClr val="009540"/>
    <a:srgbClr val="019640"/>
    <a:srgbClr val="434341"/>
    <a:srgbClr val="6E6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711" autoAdjust="0"/>
  </p:normalViewPr>
  <p:slideViewPr>
    <p:cSldViewPr snapToGrid="0">
      <p:cViewPr varScale="1">
        <p:scale>
          <a:sx n="110" d="100"/>
          <a:sy n="110" d="100"/>
        </p:scale>
        <p:origin x="46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000" dirty="0" smtClean="0">
                <a:solidFill>
                  <a:schemeClr val="tx1"/>
                </a:solidFill>
              </a:rPr>
              <a:t>2021</a:t>
            </a:r>
            <a:endParaRPr lang="cs-CZ" sz="30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02943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025AA8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0.15223659074515616"/>
                  <c:y val="2.40210889336507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109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759921335121805E-2"/>
                  <c:y val="-0.20350210584142098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55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363296340842535"/>
                  <c:y val="0.146135323823081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/>
                      <a:t>11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4397215740459"/>
                      <c:h val="0.1837855297157622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VZMR</c:v>
                </c:pt>
                <c:pt idx="1">
                  <c:v>PODLIMITNÍ VZ</c:v>
                </c:pt>
                <c:pt idx="2">
                  <c:v>NADLIMITNÍ VZ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78</c:v>
                </c:pt>
                <c:pt idx="1">
                  <c:v>41</c:v>
                </c:pt>
                <c:pt idx="2">
                  <c:v>63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9640720787921"/>
          <c:y val="3.9679852497047509E-2"/>
          <c:w val="0.84227775396131288"/>
          <c:h val="0.78216201532288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Objem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10300000000</c:v>
                </c:pt>
                <c:pt idx="1">
                  <c:v>9400000000</c:v>
                </c:pt>
                <c:pt idx="2">
                  <c:v>3000000000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Úspora</c:v>
                </c:pt>
              </c:strCache>
            </c:strRef>
          </c:tx>
          <c:spPr>
            <a:solidFill>
              <a:srgbClr val="025AA8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List1!$C$2:$C$5</c:f>
              <c:numCache>
                <c:formatCode>General</c:formatCode>
                <c:ptCount val="4"/>
                <c:pt idx="0">
                  <c:v>1000000000</c:v>
                </c:pt>
                <c:pt idx="1">
                  <c:v>158000000</c:v>
                </c:pt>
                <c:pt idx="2">
                  <c:v>765000000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707064"/>
        <c:axId val="355713336"/>
      </c:barChart>
      <c:catAx>
        <c:axId val="35570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5713336"/>
        <c:crosses val="autoZero"/>
        <c:auto val="1"/>
        <c:lblAlgn val="ctr"/>
        <c:lblOffset val="100"/>
        <c:noMultiLvlLbl val="0"/>
      </c:catAx>
      <c:valAx>
        <c:axId val="355713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5707064"/>
        <c:crosses val="autoZero"/>
        <c:crossBetween val="between"/>
        <c:dispUnits>
          <c:builtInUnit val="b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056CF-7CF9-43C6-8696-02A5C1A3472D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AF9AE-FE98-4DE4-BA4E-DFC3DD3DA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84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5C11-6D70-4A70-9816-E91FD3059ECB}" type="datetimeFigureOut">
              <a:rPr lang="cs-CZ" smtClean="0"/>
              <a:t>19.08.2022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33D2-2F9C-4FC9-887A-F150A0C43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88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AC7B-AC23-4E79-85E6-71547C81F2B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21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3D2-2F9C-4FC9-887A-F150A0C43E9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52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AC7B-AC23-4E79-85E6-71547C81F2B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076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3D2-2F9C-4FC9-887A-F150A0C43E9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4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3D2-2F9C-4FC9-887A-F150A0C43E9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58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6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3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3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43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5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7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27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fotografie 1_dopl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13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0" y="-2959"/>
            <a:ext cx="5899951" cy="4813799"/>
          </a:xfrm>
          <a:custGeom>
            <a:avLst/>
            <a:gdLst>
              <a:gd name="connsiteX0" fmla="*/ 0 w 4038600"/>
              <a:gd name="connsiteY0" fmla="*/ 0 h 3381375"/>
              <a:gd name="connsiteX1" fmla="*/ 4038600 w 4038600"/>
              <a:gd name="connsiteY1" fmla="*/ 0 h 3381375"/>
              <a:gd name="connsiteX2" fmla="*/ 4038600 w 4038600"/>
              <a:gd name="connsiteY2" fmla="*/ 3381375 h 3381375"/>
              <a:gd name="connsiteX3" fmla="*/ 0 w 4038600"/>
              <a:gd name="connsiteY3" fmla="*/ 3381375 h 3381375"/>
              <a:gd name="connsiteX4" fmla="*/ 0 w 4038600"/>
              <a:gd name="connsiteY4" fmla="*/ 0 h 3381375"/>
              <a:gd name="connsiteX0" fmla="*/ 0 w 4038600"/>
              <a:gd name="connsiteY0" fmla="*/ 0 h 4791075"/>
              <a:gd name="connsiteX1" fmla="*/ 4038600 w 4038600"/>
              <a:gd name="connsiteY1" fmla="*/ 0 h 4791075"/>
              <a:gd name="connsiteX2" fmla="*/ 4038600 w 4038600"/>
              <a:gd name="connsiteY2" fmla="*/ 3381375 h 4791075"/>
              <a:gd name="connsiteX3" fmla="*/ 0 w 4038600"/>
              <a:gd name="connsiteY3" fmla="*/ 4791075 h 4791075"/>
              <a:gd name="connsiteX4" fmla="*/ 0 w 4038600"/>
              <a:gd name="connsiteY4" fmla="*/ 0 h 4791075"/>
              <a:gd name="connsiteX0" fmla="*/ 0 w 4038600"/>
              <a:gd name="connsiteY0" fmla="*/ 0 h 4703445"/>
              <a:gd name="connsiteX1" fmla="*/ 4038600 w 4038600"/>
              <a:gd name="connsiteY1" fmla="*/ 0 h 4703445"/>
              <a:gd name="connsiteX2" fmla="*/ 4038600 w 4038600"/>
              <a:gd name="connsiteY2" fmla="*/ 3381375 h 4703445"/>
              <a:gd name="connsiteX3" fmla="*/ 0 w 4038600"/>
              <a:gd name="connsiteY3" fmla="*/ 4703445 h 4703445"/>
              <a:gd name="connsiteX4" fmla="*/ 0 w 4038600"/>
              <a:gd name="connsiteY4" fmla="*/ 0 h 4703445"/>
              <a:gd name="connsiteX0" fmla="*/ 0 w 4038600"/>
              <a:gd name="connsiteY0" fmla="*/ 0 h 4813935"/>
              <a:gd name="connsiteX1" fmla="*/ 4038600 w 4038600"/>
              <a:gd name="connsiteY1" fmla="*/ 0 h 4813935"/>
              <a:gd name="connsiteX2" fmla="*/ 4038600 w 4038600"/>
              <a:gd name="connsiteY2" fmla="*/ 3381375 h 4813935"/>
              <a:gd name="connsiteX3" fmla="*/ 0 w 4038600"/>
              <a:gd name="connsiteY3" fmla="*/ 4813935 h 4813935"/>
              <a:gd name="connsiteX4" fmla="*/ 0 w 4038600"/>
              <a:gd name="connsiteY4" fmla="*/ 0 h 4813935"/>
              <a:gd name="connsiteX0" fmla="*/ 0 w 4038600"/>
              <a:gd name="connsiteY0" fmla="*/ 0 h 4781383"/>
              <a:gd name="connsiteX1" fmla="*/ 4038600 w 4038600"/>
              <a:gd name="connsiteY1" fmla="*/ 0 h 4781383"/>
              <a:gd name="connsiteX2" fmla="*/ 4038600 w 4038600"/>
              <a:gd name="connsiteY2" fmla="*/ 3381375 h 4781383"/>
              <a:gd name="connsiteX3" fmla="*/ 2959 w 4038600"/>
              <a:gd name="connsiteY3" fmla="*/ 4781383 h 4781383"/>
              <a:gd name="connsiteX4" fmla="*/ 0 w 4038600"/>
              <a:gd name="connsiteY4" fmla="*/ 0 h 4781383"/>
              <a:gd name="connsiteX0" fmla="*/ 0 w 4038600"/>
              <a:gd name="connsiteY0" fmla="*/ 0 h 4810976"/>
              <a:gd name="connsiteX1" fmla="*/ 4038600 w 4038600"/>
              <a:gd name="connsiteY1" fmla="*/ 0 h 4810976"/>
              <a:gd name="connsiteX2" fmla="*/ 4038600 w 4038600"/>
              <a:gd name="connsiteY2" fmla="*/ 3381375 h 4810976"/>
              <a:gd name="connsiteX3" fmla="*/ 2959 w 4038600"/>
              <a:gd name="connsiteY3" fmla="*/ 4810976 h 4810976"/>
              <a:gd name="connsiteX4" fmla="*/ 0 w 4038600"/>
              <a:gd name="connsiteY4" fmla="*/ 0 h 4810976"/>
              <a:gd name="connsiteX0" fmla="*/ 0 w 4038600"/>
              <a:gd name="connsiteY0" fmla="*/ 0 h 4805058"/>
              <a:gd name="connsiteX1" fmla="*/ 4038600 w 4038600"/>
              <a:gd name="connsiteY1" fmla="*/ 0 h 4805058"/>
              <a:gd name="connsiteX2" fmla="*/ 4038600 w 4038600"/>
              <a:gd name="connsiteY2" fmla="*/ 3381375 h 4805058"/>
              <a:gd name="connsiteX3" fmla="*/ 2959 w 4038600"/>
              <a:gd name="connsiteY3" fmla="*/ 4805058 h 4805058"/>
              <a:gd name="connsiteX4" fmla="*/ 0 w 4038600"/>
              <a:gd name="connsiteY4" fmla="*/ 0 h 4805058"/>
              <a:gd name="connsiteX0" fmla="*/ 0 w 5914747"/>
              <a:gd name="connsiteY0" fmla="*/ 2959 h 4808017"/>
              <a:gd name="connsiteX1" fmla="*/ 5914747 w 5914747"/>
              <a:gd name="connsiteY1" fmla="*/ 0 h 4808017"/>
              <a:gd name="connsiteX2" fmla="*/ 4038600 w 5914747"/>
              <a:gd name="connsiteY2" fmla="*/ 3384334 h 4808017"/>
              <a:gd name="connsiteX3" fmla="*/ 2959 w 5914747"/>
              <a:gd name="connsiteY3" fmla="*/ 4808017 h 4808017"/>
              <a:gd name="connsiteX4" fmla="*/ 0 w 5914747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6064076"/>
              <a:gd name="connsiteY0" fmla="*/ 2959 h 4808017"/>
              <a:gd name="connsiteX1" fmla="*/ 5899951 w 6064076"/>
              <a:gd name="connsiteY1" fmla="*/ 0 h 4808017"/>
              <a:gd name="connsiteX2" fmla="*/ 4038600 w 6064076"/>
              <a:gd name="connsiteY2" fmla="*/ 3384334 h 4808017"/>
              <a:gd name="connsiteX3" fmla="*/ 2959 w 6064076"/>
              <a:gd name="connsiteY3" fmla="*/ 4808017 h 4808017"/>
              <a:gd name="connsiteX4" fmla="*/ 0 w 6064076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8103"/>
              <a:gd name="connsiteX1" fmla="*/ 5899951 w 5899951"/>
              <a:gd name="connsiteY1" fmla="*/ 0 h 4818103"/>
              <a:gd name="connsiteX2" fmla="*/ 4038600 w 5899951"/>
              <a:gd name="connsiteY2" fmla="*/ 3384334 h 4818103"/>
              <a:gd name="connsiteX3" fmla="*/ 2959 w 5899951"/>
              <a:gd name="connsiteY3" fmla="*/ 4808017 h 4818103"/>
              <a:gd name="connsiteX4" fmla="*/ 0 w 5899951"/>
              <a:gd name="connsiteY4" fmla="*/ 2959 h 4818103"/>
              <a:gd name="connsiteX0" fmla="*/ 0 w 5899951"/>
              <a:gd name="connsiteY0" fmla="*/ 2959 h 4814316"/>
              <a:gd name="connsiteX1" fmla="*/ 5899951 w 5899951"/>
              <a:gd name="connsiteY1" fmla="*/ 0 h 4814316"/>
              <a:gd name="connsiteX2" fmla="*/ 4038600 w 5899951"/>
              <a:gd name="connsiteY2" fmla="*/ 3384334 h 4814316"/>
              <a:gd name="connsiteX3" fmla="*/ 2959 w 5899951"/>
              <a:gd name="connsiteY3" fmla="*/ 4808017 h 4814316"/>
              <a:gd name="connsiteX4" fmla="*/ 0 w 5899951"/>
              <a:gd name="connsiteY4" fmla="*/ 2959 h 4814316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4024"/>
              <a:gd name="connsiteX1" fmla="*/ 5899951 w 5899951"/>
              <a:gd name="connsiteY1" fmla="*/ 0 h 4814024"/>
              <a:gd name="connsiteX2" fmla="*/ 4038600 w 5899951"/>
              <a:gd name="connsiteY2" fmla="*/ 3384334 h 4814024"/>
              <a:gd name="connsiteX3" fmla="*/ 2959 w 5899951"/>
              <a:gd name="connsiteY3" fmla="*/ 4808017 h 4814024"/>
              <a:gd name="connsiteX4" fmla="*/ 0 w 5899951"/>
              <a:gd name="connsiteY4" fmla="*/ 2959 h 4814024"/>
              <a:gd name="connsiteX0" fmla="*/ 0 w 5899951"/>
              <a:gd name="connsiteY0" fmla="*/ 2959 h 4814191"/>
              <a:gd name="connsiteX1" fmla="*/ 5899951 w 5899951"/>
              <a:gd name="connsiteY1" fmla="*/ 0 h 4814191"/>
              <a:gd name="connsiteX2" fmla="*/ 4033736 w 5899951"/>
              <a:gd name="connsiteY2" fmla="*/ 3394062 h 4814191"/>
              <a:gd name="connsiteX3" fmla="*/ 2959 w 5899951"/>
              <a:gd name="connsiteY3" fmla="*/ 4808017 h 4814191"/>
              <a:gd name="connsiteX4" fmla="*/ 0 w 5899951"/>
              <a:gd name="connsiteY4" fmla="*/ 2959 h 4814191"/>
              <a:gd name="connsiteX0" fmla="*/ 0 w 5899951"/>
              <a:gd name="connsiteY0" fmla="*/ 2959 h 4814109"/>
              <a:gd name="connsiteX1" fmla="*/ 5899951 w 5899951"/>
              <a:gd name="connsiteY1" fmla="*/ 0 h 4814109"/>
              <a:gd name="connsiteX2" fmla="*/ 4033736 w 5899951"/>
              <a:gd name="connsiteY2" fmla="*/ 3394062 h 4814109"/>
              <a:gd name="connsiteX3" fmla="*/ 2959 w 5899951"/>
              <a:gd name="connsiteY3" fmla="*/ 4808017 h 4814109"/>
              <a:gd name="connsiteX4" fmla="*/ 0 w 5899951"/>
              <a:gd name="connsiteY4" fmla="*/ 2959 h 481410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9951" h="4813799">
                <a:moveTo>
                  <a:pt x="0" y="2959"/>
                </a:moveTo>
                <a:lnTo>
                  <a:pt x="5899951" y="0"/>
                </a:lnTo>
                <a:cubicBezTo>
                  <a:pt x="5744116" y="1152947"/>
                  <a:pt x="5073502" y="2516017"/>
                  <a:pt x="4033736" y="3394062"/>
                </a:cubicBezTo>
                <a:cubicBezTo>
                  <a:pt x="2707977" y="4586705"/>
                  <a:pt x="1114214" y="4859092"/>
                  <a:pt x="2959" y="4808017"/>
                </a:cubicBezTo>
                <a:cubicBezTo>
                  <a:pt x="1973" y="3214223"/>
                  <a:pt x="986" y="1596753"/>
                  <a:pt x="0" y="295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77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24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59318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366940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40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zl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4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81585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(vetsi) a obsah_fotografie 1_dopl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13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3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0" y="-2959"/>
            <a:ext cx="5899951" cy="4813799"/>
          </a:xfrm>
          <a:custGeom>
            <a:avLst/>
            <a:gdLst>
              <a:gd name="connsiteX0" fmla="*/ 0 w 4038600"/>
              <a:gd name="connsiteY0" fmla="*/ 0 h 3381375"/>
              <a:gd name="connsiteX1" fmla="*/ 4038600 w 4038600"/>
              <a:gd name="connsiteY1" fmla="*/ 0 h 3381375"/>
              <a:gd name="connsiteX2" fmla="*/ 4038600 w 4038600"/>
              <a:gd name="connsiteY2" fmla="*/ 3381375 h 3381375"/>
              <a:gd name="connsiteX3" fmla="*/ 0 w 4038600"/>
              <a:gd name="connsiteY3" fmla="*/ 3381375 h 3381375"/>
              <a:gd name="connsiteX4" fmla="*/ 0 w 4038600"/>
              <a:gd name="connsiteY4" fmla="*/ 0 h 3381375"/>
              <a:gd name="connsiteX0" fmla="*/ 0 w 4038600"/>
              <a:gd name="connsiteY0" fmla="*/ 0 h 4791075"/>
              <a:gd name="connsiteX1" fmla="*/ 4038600 w 4038600"/>
              <a:gd name="connsiteY1" fmla="*/ 0 h 4791075"/>
              <a:gd name="connsiteX2" fmla="*/ 4038600 w 4038600"/>
              <a:gd name="connsiteY2" fmla="*/ 3381375 h 4791075"/>
              <a:gd name="connsiteX3" fmla="*/ 0 w 4038600"/>
              <a:gd name="connsiteY3" fmla="*/ 4791075 h 4791075"/>
              <a:gd name="connsiteX4" fmla="*/ 0 w 4038600"/>
              <a:gd name="connsiteY4" fmla="*/ 0 h 4791075"/>
              <a:gd name="connsiteX0" fmla="*/ 0 w 4038600"/>
              <a:gd name="connsiteY0" fmla="*/ 0 h 4703445"/>
              <a:gd name="connsiteX1" fmla="*/ 4038600 w 4038600"/>
              <a:gd name="connsiteY1" fmla="*/ 0 h 4703445"/>
              <a:gd name="connsiteX2" fmla="*/ 4038600 w 4038600"/>
              <a:gd name="connsiteY2" fmla="*/ 3381375 h 4703445"/>
              <a:gd name="connsiteX3" fmla="*/ 0 w 4038600"/>
              <a:gd name="connsiteY3" fmla="*/ 4703445 h 4703445"/>
              <a:gd name="connsiteX4" fmla="*/ 0 w 4038600"/>
              <a:gd name="connsiteY4" fmla="*/ 0 h 4703445"/>
              <a:gd name="connsiteX0" fmla="*/ 0 w 4038600"/>
              <a:gd name="connsiteY0" fmla="*/ 0 h 4813935"/>
              <a:gd name="connsiteX1" fmla="*/ 4038600 w 4038600"/>
              <a:gd name="connsiteY1" fmla="*/ 0 h 4813935"/>
              <a:gd name="connsiteX2" fmla="*/ 4038600 w 4038600"/>
              <a:gd name="connsiteY2" fmla="*/ 3381375 h 4813935"/>
              <a:gd name="connsiteX3" fmla="*/ 0 w 4038600"/>
              <a:gd name="connsiteY3" fmla="*/ 4813935 h 4813935"/>
              <a:gd name="connsiteX4" fmla="*/ 0 w 4038600"/>
              <a:gd name="connsiteY4" fmla="*/ 0 h 4813935"/>
              <a:gd name="connsiteX0" fmla="*/ 0 w 4038600"/>
              <a:gd name="connsiteY0" fmla="*/ 0 h 4781383"/>
              <a:gd name="connsiteX1" fmla="*/ 4038600 w 4038600"/>
              <a:gd name="connsiteY1" fmla="*/ 0 h 4781383"/>
              <a:gd name="connsiteX2" fmla="*/ 4038600 w 4038600"/>
              <a:gd name="connsiteY2" fmla="*/ 3381375 h 4781383"/>
              <a:gd name="connsiteX3" fmla="*/ 2959 w 4038600"/>
              <a:gd name="connsiteY3" fmla="*/ 4781383 h 4781383"/>
              <a:gd name="connsiteX4" fmla="*/ 0 w 4038600"/>
              <a:gd name="connsiteY4" fmla="*/ 0 h 4781383"/>
              <a:gd name="connsiteX0" fmla="*/ 0 w 4038600"/>
              <a:gd name="connsiteY0" fmla="*/ 0 h 4810976"/>
              <a:gd name="connsiteX1" fmla="*/ 4038600 w 4038600"/>
              <a:gd name="connsiteY1" fmla="*/ 0 h 4810976"/>
              <a:gd name="connsiteX2" fmla="*/ 4038600 w 4038600"/>
              <a:gd name="connsiteY2" fmla="*/ 3381375 h 4810976"/>
              <a:gd name="connsiteX3" fmla="*/ 2959 w 4038600"/>
              <a:gd name="connsiteY3" fmla="*/ 4810976 h 4810976"/>
              <a:gd name="connsiteX4" fmla="*/ 0 w 4038600"/>
              <a:gd name="connsiteY4" fmla="*/ 0 h 4810976"/>
              <a:gd name="connsiteX0" fmla="*/ 0 w 4038600"/>
              <a:gd name="connsiteY0" fmla="*/ 0 h 4805058"/>
              <a:gd name="connsiteX1" fmla="*/ 4038600 w 4038600"/>
              <a:gd name="connsiteY1" fmla="*/ 0 h 4805058"/>
              <a:gd name="connsiteX2" fmla="*/ 4038600 w 4038600"/>
              <a:gd name="connsiteY2" fmla="*/ 3381375 h 4805058"/>
              <a:gd name="connsiteX3" fmla="*/ 2959 w 4038600"/>
              <a:gd name="connsiteY3" fmla="*/ 4805058 h 4805058"/>
              <a:gd name="connsiteX4" fmla="*/ 0 w 4038600"/>
              <a:gd name="connsiteY4" fmla="*/ 0 h 4805058"/>
              <a:gd name="connsiteX0" fmla="*/ 0 w 5914747"/>
              <a:gd name="connsiteY0" fmla="*/ 2959 h 4808017"/>
              <a:gd name="connsiteX1" fmla="*/ 5914747 w 5914747"/>
              <a:gd name="connsiteY1" fmla="*/ 0 h 4808017"/>
              <a:gd name="connsiteX2" fmla="*/ 4038600 w 5914747"/>
              <a:gd name="connsiteY2" fmla="*/ 3384334 h 4808017"/>
              <a:gd name="connsiteX3" fmla="*/ 2959 w 5914747"/>
              <a:gd name="connsiteY3" fmla="*/ 4808017 h 4808017"/>
              <a:gd name="connsiteX4" fmla="*/ 0 w 5914747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6064076"/>
              <a:gd name="connsiteY0" fmla="*/ 2959 h 4808017"/>
              <a:gd name="connsiteX1" fmla="*/ 5899951 w 6064076"/>
              <a:gd name="connsiteY1" fmla="*/ 0 h 4808017"/>
              <a:gd name="connsiteX2" fmla="*/ 4038600 w 6064076"/>
              <a:gd name="connsiteY2" fmla="*/ 3384334 h 4808017"/>
              <a:gd name="connsiteX3" fmla="*/ 2959 w 6064076"/>
              <a:gd name="connsiteY3" fmla="*/ 4808017 h 4808017"/>
              <a:gd name="connsiteX4" fmla="*/ 0 w 6064076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8103"/>
              <a:gd name="connsiteX1" fmla="*/ 5899951 w 5899951"/>
              <a:gd name="connsiteY1" fmla="*/ 0 h 4818103"/>
              <a:gd name="connsiteX2" fmla="*/ 4038600 w 5899951"/>
              <a:gd name="connsiteY2" fmla="*/ 3384334 h 4818103"/>
              <a:gd name="connsiteX3" fmla="*/ 2959 w 5899951"/>
              <a:gd name="connsiteY3" fmla="*/ 4808017 h 4818103"/>
              <a:gd name="connsiteX4" fmla="*/ 0 w 5899951"/>
              <a:gd name="connsiteY4" fmla="*/ 2959 h 4818103"/>
              <a:gd name="connsiteX0" fmla="*/ 0 w 5899951"/>
              <a:gd name="connsiteY0" fmla="*/ 2959 h 4814316"/>
              <a:gd name="connsiteX1" fmla="*/ 5899951 w 5899951"/>
              <a:gd name="connsiteY1" fmla="*/ 0 h 4814316"/>
              <a:gd name="connsiteX2" fmla="*/ 4038600 w 5899951"/>
              <a:gd name="connsiteY2" fmla="*/ 3384334 h 4814316"/>
              <a:gd name="connsiteX3" fmla="*/ 2959 w 5899951"/>
              <a:gd name="connsiteY3" fmla="*/ 4808017 h 4814316"/>
              <a:gd name="connsiteX4" fmla="*/ 0 w 5899951"/>
              <a:gd name="connsiteY4" fmla="*/ 2959 h 4814316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4024"/>
              <a:gd name="connsiteX1" fmla="*/ 5899951 w 5899951"/>
              <a:gd name="connsiteY1" fmla="*/ 0 h 4814024"/>
              <a:gd name="connsiteX2" fmla="*/ 4038600 w 5899951"/>
              <a:gd name="connsiteY2" fmla="*/ 3384334 h 4814024"/>
              <a:gd name="connsiteX3" fmla="*/ 2959 w 5899951"/>
              <a:gd name="connsiteY3" fmla="*/ 4808017 h 4814024"/>
              <a:gd name="connsiteX4" fmla="*/ 0 w 5899951"/>
              <a:gd name="connsiteY4" fmla="*/ 2959 h 4814024"/>
              <a:gd name="connsiteX0" fmla="*/ 0 w 5899951"/>
              <a:gd name="connsiteY0" fmla="*/ 2959 h 4814191"/>
              <a:gd name="connsiteX1" fmla="*/ 5899951 w 5899951"/>
              <a:gd name="connsiteY1" fmla="*/ 0 h 4814191"/>
              <a:gd name="connsiteX2" fmla="*/ 4033736 w 5899951"/>
              <a:gd name="connsiteY2" fmla="*/ 3394062 h 4814191"/>
              <a:gd name="connsiteX3" fmla="*/ 2959 w 5899951"/>
              <a:gd name="connsiteY3" fmla="*/ 4808017 h 4814191"/>
              <a:gd name="connsiteX4" fmla="*/ 0 w 5899951"/>
              <a:gd name="connsiteY4" fmla="*/ 2959 h 4814191"/>
              <a:gd name="connsiteX0" fmla="*/ 0 w 5899951"/>
              <a:gd name="connsiteY0" fmla="*/ 2959 h 4814109"/>
              <a:gd name="connsiteX1" fmla="*/ 5899951 w 5899951"/>
              <a:gd name="connsiteY1" fmla="*/ 0 h 4814109"/>
              <a:gd name="connsiteX2" fmla="*/ 4033736 w 5899951"/>
              <a:gd name="connsiteY2" fmla="*/ 3394062 h 4814109"/>
              <a:gd name="connsiteX3" fmla="*/ 2959 w 5899951"/>
              <a:gd name="connsiteY3" fmla="*/ 4808017 h 4814109"/>
              <a:gd name="connsiteX4" fmla="*/ 0 w 5899951"/>
              <a:gd name="connsiteY4" fmla="*/ 2959 h 481410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9951" h="4813799">
                <a:moveTo>
                  <a:pt x="0" y="2959"/>
                </a:moveTo>
                <a:lnTo>
                  <a:pt x="5899951" y="0"/>
                </a:lnTo>
                <a:cubicBezTo>
                  <a:pt x="5744116" y="1152947"/>
                  <a:pt x="5073502" y="2516017"/>
                  <a:pt x="4033736" y="3394062"/>
                </a:cubicBezTo>
                <a:cubicBezTo>
                  <a:pt x="2707977" y="4586705"/>
                  <a:pt x="1114214" y="4859092"/>
                  <a:pt x="2959" y="4808017"/>
                </a:cubicBezTo>
                <a:cubicBezTo>
                  <a:pt x="1973" y="3214223"/>
                  <a:pt x="986" y="1596753"/>
                  <a:pt x="0" y="295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7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419460" y="3951822"/>
            <a:ext cx="5083628" cy="8254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vložíte podnadpis. 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419460" y="2784879"/>
            <a:ext cx="5083628" cy="115761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nadpis.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1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3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9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8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4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6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8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8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49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Bo54TVnic0&amp;t=1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pk.cz/blog/centralni-nakup-plzenskeho-kraje-opet-publikoval-v-odbornem-casopise" TargetMode="External"/><Relationship Id="rId2" Type="http://schemas.openxmlformats.org/officeDocument/2006/relationships/hyperlink" Target="https://www.cnpk.cz/files/vz-3-2021-37-40-cnpk-atleticky-tunel.pdf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pk.cz/videonavody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pk.cz/files/vz-3-2021-37-40-cnpk-atleticky-tunel.pdf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KIaZ0XaDcA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229206" y="2130656"/>
            <a:ext cx="6089582" cy="245149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ZPRÁVA O ČINNOSTI ZA ROK 2021</a:t>
            </a:r>
            <a:endParaRPr lang="cs-CZ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94655"/>
            <a:ext cx="4359669" cy="11759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ON-LINE KONFERENCE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80887" y="576849"/>
            <a:ext cx="6080454" cy="560153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novela </a:t>
            </a:r>
            <a:r>
              <a:rPr lang="cs-CZ" sz="1800" dirty="0">
                <a:solidFill>
                  <a:schemeClr val="tx1"/>
                </a:solidFill>
              </a:rPr>
              <a:t>zákona č. 134/2016 Sb., o zadávání veřejných </a:t>
            </a:r>
            <a:r>
              <a:rPr lang="cs-CZ" sz="1800" dirty="0" smtClean="0">
                <a:solidFill>
                  <a:schemeClr val="tx1"/>
                </a:solidFill>
              </a:rPr>
              <a:t>zakázek, která je účinná </a:t>
            </a:r>
            <a:r>
              <a:rPr lang="cs-CZ" sz="1800" dirty="0">
                <a:solidFill>
                  <a:schemeClr val="tx1"/>
                </a:solidFill>
              </a:rPr>
              <a:t>od 1. 1. 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doplňuje </a:t>
            </a:r>
            <a:r>
              <a:rPr lang="cs-CZ" sz="1800" dirty="0" smtClean="0">
                <a:solidFill>
                  <a:schemeClr val="tx1"/>
                </a:solidFill>
              </a:rPr>
              <a:t>§ </a:t>
            </a:r>
            <a:r>
              <a:rPr lang="cs-CZ" sz="1800" dirty="0">
                <a:solidFill>
                  <a:schemeClr val="tx1"/>
                </a:solidFill>
              </a:rPr>
              <a:t>6 o </a:t>
            </a:r>
            <a:r>
              <a:rPr lang="cs-CZ" sz="1800" b="1" dirty="0">
                <a:solidFill>
                  <a:schemeClr val="tx1"/>
                </a:solidFill>
              </a:rPr>
              <a:t>zásadu odpovědného veřejného zadávání </a:t>
            </a:r>
            <a:r>
              <a:rPr lang="cs-CZ" sz="1800" b="1" dirty="0" smtClean="0">
                <a:solidFill>
                  <a:schemeClr val="tx1"/>
                </a:solidFill>
              </a:rPr>
              <a:t>(„OVZ“)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</a:rPr>
              <a:t>připravili on-line konferenci pro všechny zadavatele na toto téma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rgbClr val="FF0000"/>
                </a:solidFill>
                <a:hlinkClick r:id="rId3"/>
              </a:rPr>
              <a:t>ODKAZ</a:t>
            </a:r>
            <a:endParaRPr lang="cs-CZ" sz="18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1" u="sng" dirty="0">
                <a:solidFill>
                  <a:schemeClr val="tx1"/>
                </a:solidFill>
              </a:rPr>
              <a:t>Záznam z </a:t>
            </a:r>
            <a:r>
              <a:rPr lang="cs-CZ" sz="1800" b="1" u="sng" dirty="0" smtClean="0">
                <a:solidFill>
                  <a:schemeClr val="tx1"/>
                </a:solidFill>
              </a:rPr>
              <a:t>konference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naleznete </a:t>
            </a:r>
            <a:r>
              <a:rPr lang="cs-CZ" sz="1800" dirty="0">
                <a:solidFill>
                  <a:schemeClr val="tx1"/>
                </a:solidFill>
              </a:rPr>
              <a:t>na našem </a:t>
            </a:r>
            <a:r>
              <a:rPr lang="cs-CZ" sz="1800" dirty="0" err="1">
                <a:solidFill>
                  <a:schemeClr val="tx1"/>
                </a:solidFill>
              </a:rPr>
              <a:t>Youtube</a:t>
            </a:r>
            <a:r>
              <a:rPr lang="cs-CZ" sz="1800" dirty="0">
                <a:solidFill>
                  <a:schemeClr val="tx1"/>
                </a:solidFill>
              </a:rPr>
              <a:t> kanálu – </a:t>
            </a:r>
            <a:r>
              <a:rPr lang="cs-CZ" sz="1800" b="1" dirty="0">
                <a:solidFill>
                  <a:schemeClr val="tx1"/>
                </a:solidFill>
              </a:rPr>
              <a:t>Centrální nákup Plzeňského </a:t>
            </a:r>
            <a:r>
              <a:rPr lang="cs-CZ" sz="1800" b="1" dirty="0" smtClean="0">
                <a:solidFill>
                  <a:schemeClr val="tx1"/>
                </a:solidFill>
              </a:rPr>
              <a:t>kraje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90" y="4139513"/>
            <a:ext cx="3476368" cy="26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41293" y="1855575"/>
            <a:ext cx="3711154" cy="8742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dirty="0" smtClean="0"/>
              <a:t>PUBLIKACE ČLÁNKŮ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03556" y="446062"/>
            <a:ext cx="60300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odborných časopisech jsme publikovali v průběhu roku 2021 tyto články: </a:t>
            </a: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Atletický tunel – časopis Veřejné zakázky</a:t>
            </a:r>
          </a:p>
          <a:p>
            <a:pPr algn="just"/>
            <a:r>
              <a:rPr lang="cs-CZ" dirty="0">
                <a:hlinkClick r:id="rId2"/>
              </a:rPr>
              <a:t>https://www.cnpk.cz/files/vz-3-2021-37-40-cnpk-atleticky-tunel.pdf</a:t>
            </a:r>
            <a:endParaRPr lang="cs-CZ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Konference o odpovědném veřejném zadávání – časopis Veřejné zakázky</a:t>
            </a:r>
          </a:p>
          <a:p>
            <a:pPr algn="just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www.cnpk.cz/blog/centralni-nakup-plzenskeho-kraje-opet-publikoval-v-odbornem-casopise</a:t>
            </a:r>
            <a:endParaRPr lang="cs-CZ" dirty="0" smtClean="0"/>
          </a:p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48" y="3700846"/>
            <a:ext cx="2367865" cy="31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039" y="1661299"/>
            <a:ext cx="3531766" cy="11759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VIDEONÁVODY PRO ZADAVATELE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14982" y="556053"/>
            <a:ext cx="6377018" cy="6190735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pro zadavatele jsme připravili </a:t>
            </a:r>
            <a:r>
              <a:rPr lang="cs-CZ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videonávody na elektronický nástroj E-ZAK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dostupné </a:t>
            </a:r>
            <a:r>
              <a:rPr lang="cs-CZ" sz="1800" dirty="0">
                <a:solidFill>
                  <a:schemeClr val="tx1"/>
                </a:solidFill>
              </a:rPr>
              <a:t>na našem YouTube kanálu </a:t>
            </a:r>
            <a:r>
              <a:rPr lang="cs-CZ" sz="1800" dirty="0"/>
              <a:t>		</a:t>
            </a:r>
            <a:r>
              <a:rPr lang="cs-CZ" sz="1800" dirty="0" smtClean="0"/>
              <a:t>             </a:t>
            </a:r>
            <a:r>
              <a:rPr lang="cs-CZ" sz="1800" dirty="0" smtClean="0">
                <a:solidFill>
                  <a:schemeClr val="tx1"/>
                </a:solidFill>
              </a:rPr>
              <a:t>CNPK</a:t>
            </a:r>
            <a:endParaRPr lang="cs-CZ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hlinkClick r:id="rId2"/>
              </a:rPr>
              <a:t>https://</a:t>
            </a:r>
            <a:r>
              <a:rPr lang="cs-CZ" sz="1800" dirty="0" smtClean="0">
                <a:hlinkClick r:id="rId2"/>
              </a:rPr>
              <a:t>www.cnpk.cz/videonavody</a:t>
            </a:r>
            <a:endParaRPr lang="cs-CZ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algn="just"/>
            <a:r>
              <a:rPr lang="cs-CZ" sz="1800" b="1" dirty="0">
                <a:solidFill>
                  <a:schemeClr val="tx1"/>
                </a:solidFill>
              </a:rPr>
              <a:t>např.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Vytvoření přihlašovacích údajů a nastavení oprávnění;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Založení VZ a přiřazení administrátora;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Založení veřejné zakázky dělené na části;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Zrušení veřejné zakázky;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Zadání veřejné zakázky</a:t>
            </a:r>
            <a:r>
              <a:rPr lang="cs-CZ" sz="1800" b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a</a:t>
            </a:r>
            <a:r>
              <a:rPr lang="cs-CZ" sz="1800" b="1" dirty="0" smtClean="0">
                <a:solidFill>
                  <a:schemeClr val="tx1"/>
                </a:solidFill>
              </a:rPr>
              <a:t> další…</a:t>
            </a:r>
            <a:endParaRPr lang="cs-CZ" sz="1800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4" name="Šipka doprava 3"/>
          <p:cNvSpPr/>
          <p:nvPr/>
        </p:nvSpPr>
        <p:spPr>
          <a:xfrm>
            <a:off x="10033685" y="1506839"/>
            <a:ext cx="1198606" cy="308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5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109" y="1688560"/>
            <a:ext cx="3247560" cy="163675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DODÁVKY </a:t>
            </a:r>
            <a:br>
              <a:rPr lang="cs-CZ" dirty="0" smtClean="0"/>
            </a:br>
            <a:r>
              <a:rPr lang="cs-CZ" dirty="0" smtClean="0"/>
              <a:t>A </a:t>
            </a:r>
            <a:br>
              <a:rPr lang="cs-CZ" dirty="0" smtClean="0"/>
            </a:br>
            <a:r>
              <a:rPr lang="cs-CZ" dirty="0" smtClean="0"/>
              <a:t>SLUŽBY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670822" y="675703"/>
            <a:ext cx="5647968" cy="598459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Veřejné zakázky pro všechny </a:t>
            </a:r>
            <a:r>
              <a:rPr lang="cs-CZ" b="1" dirty="0" smtClean="0">
                <a:solidFill>
                  <a:schemeClr val="tx1"/>
                </a:solidFill>
              </a:rPr>
              <a:t>nemocnice Plzeňského kraje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>
                <a:solidFill>
                  <a:schemeClr val="tx1"/>
                </a:solidFill>
              </a:rPr>
              <a:t>zdravotnické přístroje financované z </a:t>
            </a:r>
            <a:r>
              <a:rPr lang="cs-CZ" dirty="0" smtClean="0">
                <a:solidFill>
                  <a:schemeClr val="tx1"/>
                </a:solidFill>
              </a:rPr>
              <a:t>REACT-EU – předpokládaná hodnota 500 mil. Kč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Vintířova stezka – vytvoření symbolických relaxačních míst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i="1" dirty="0" smtClean="0">
                <a:solidFill>
                  <a:schemeClr val="tx1"/>
                </a:solidFill>
              </a:rPr>
              <a:t>celkem 5 míst – jedná se o </a:t>
            </a:r>
            <a:r>
              <a:rPr lang="cs-CZ" i="1" dirty="0">
                <a:solidFill>
                  <a:schemeClr val="tx1"/>
                </a:solidFill>
              </a:rPr>
              <a:t>VZ financované z Evropského fondu pro regionální rozvoj, programu přeshraniční spolupráce Česká republika – Svobodný stát Bavorsko Cíl EÚS 2014 – 2020</a:t>
            </a: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Vintířova stezka – vytvoření informačních panelů a laviček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Samoobslužné vrácení a třídění dokumentů </a:t>
            </a:r>
            <a:r>
              <a:rPr lang="cs-CZ" i="1" dirty="0" smtClean="0">
                <a:solidFill>
                  <a:schemeClr val="tx1"/>
                </a:solidFill>
              </a:rPr>
              <a:t>– veřejná zakázka pro Studijní a vědeckou knihovnu Plzeňského kraje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Grafické práce, výroba a distribuce periodika Plzeňský kraj 2021 – 2023 </a:t>
            </a:r>
            <a:r>
              <a:rPr lang="cs-CZ" i="1" dirty="0" smtClean="0">
                <a:solidFill>
                  <a:schemeClr val="tx1"/>
                </a:solidFill>
              </a:rPr>
              <a:t>– smlouva uzavřena v červenci 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Zajištění úklidových služeb pro DOZP Horní Bříza – </a:t>
            </a:r>
            <a:r>
              <a:rPr lang="cs-CZ" i="1" dirty="0" smtClean="0">
                <a:solidFill>
                  <a:schemeClr val="tx1"/>
                </a:solidFill>
              </a:rPr>
              <a:t>nadlimitní veřejná zakázka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Dodávky parenterální výživy pro nemocnice Plzeňského kraje </a:t>
            </a:r>
            <a:r>
              <a:rPr lang="cs-CZ" i="1" dirty="0" smtClean="0">
                <a:solidFill>
                  <a:schemeClr val="tx1"/>
                </a:solidFill>
              </a:rPr>
              <a:t>– podlimitní veřejná zakázka dělená na několik částí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Projektová dokumentace „Školní farma Na zemědělce – </a:t>
            </a:r>
            <a:r>
              <a:rPr lang="cs-CZ" b="1" dirty="0" err="1">
                <a:solidFill>
                  <a:schemeClr val="tx1"/>
                </a:solidFill>
              </a:rPr>
              <a:t>Činov</a:t>
            </a:r>
            <a:r>
              <a:rPr lang="cs-CZ" b="1" dirty="0">
                <a:solidFill>
                  <a:schemeClr val="tx1"/>
                </a:solidFill>
              </a:rPr>
              <a:t> a související činnosti </a:t>
            </a:r>
            <a:r>
              <a:rPr lang="cs-CZ" i="1" dirty="0">
                <a:solidFill>
                  <a:schemeClr val="tx1"/>
                </a:solidFill>
              </a:rPr>
              <a:t>– podlimitní veřejná zakázka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4309" y="1946374"/>
            <a:ext cx="2883162" cy="11759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STAVEBNÍ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930312" y="416210"/>
            <a:ext cx="5808606" cy="5663314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Novostavba výjezdové základny Plzeň – Doubravka </a:t>
            </a:r>
            <a:r>
              <a:rPr lang="cs-CZ" b="1" dirty="0" smtClean="0">
                <a:solidFill>
                  <a:schemeClr val="tx1"/>
                </a:solidFill>
              </a:rPr>
              <a:t>– </a:t>
            </a:r>
            <a:r>
              <a:rPr lang="cs-CZ" i="1" dirty="0" smtClean="0">
                <a:solidFill>
                  <a:schemeClr val="tx1"/>
                </a:solidFill>
              </a:rPr>
              <a:t>veřejná zakázka pro Zdravotnickou záchrannou službu Plzeňského kraje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Gymnázium</a:t>
            </a:r>
            <a:r>
              <a:rPr lang="cs-CZ" b="1" dirty="0">
                <a:solidFill>
                  <a:schemeClr val="tx1"/>
                </a:solidFill>
              </a:rPr>
              <a:t>, Sušice, Fr. Procházky 324 – Návrh energetických úspor – </a:t>
            </a:r>
            <a:r>
              <a:rPr lang="cs-CZ" b="1" dirty="0" smtClean="0">
                <a:solidFill>
                  <a:schemeClr val="tx1"/>
                </a:solidFill>
              </a:rPr>
              <a:t>realizace – </a:t>
            </a:r>
            <a:r>
              <a:rPr lang="cs-CZ" i="1" dirty="0" smtClean="0">
                <a:solidFill>
                  <a:schemeClr val="tx1"/>
                </a:solidFill>
              </a:rPr>
              <a:t>stavební úpravy mají za cíl snížit energetickou náročnost budovy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II. etapa - Rekonstrukce autocvičiště na dopravní hřiště a </a:t>
            </a:r>
            <a:r>
              <a:rPr lang="cs-CZ" b="1" dirty="0" smtClean="0">
                <a:solidFill>
                  <a:schemeClr val="tx1"/>
                </a:solidFill>
              </a:rPr>
              <a:t>autocvičiště – </a:t>
            </a:r>
            <a:r>
              <a:rPr lang="cs-CZ" i="1" dirty="0" smtClean="0">
                <a:solidFill>
                  <a:schemeClr val="tx1"/>
                </a:solidFill>
              </a:rPr>
              <a:t>veřejná zakázka pro Střední školu, Kralovice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Energetické úspory Střední školy, Horažďovice, Blatenská 313 </a:t>
            </a:r>
            <a:r>
              <a:rPr lang="cs-CZ" i="1" dirty="0" smtClean="0">
                <a:solidFill>
                  <a:schemeClr val="tx1"/>
                </a:solidFill>
              </a:rPr>
              <a:t>– podlimitní veřejná zakázka, financována z operačního programu životního prostředí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Rekonstrukce </a:t>
            </a:r>
            <a:r>
              <a:rPr lang="cs-CZ" b="1" dirty="0">
                <a:solidFill>
                  <a:schemeClr val="tx1"/>
                </a:solidFill>
              </a:rPr>
              <a:t>vytápění a větrání objektu dílen SOŠ a SOU Sušice, U Kapličky </a:t>
            </a:r>
            <a:r>
              <a:rPr lang="cs-CZ" b="1" dirty="0" smtClean="0">
                <a:solidFill>
                  <a:schemeClr val="tx1"/>
                </a:solidFill>
              </a:rPr>
              <a:t>76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Střešní nástavby Mateřské školy a zázemí v areálu Základní a Mateřské školy, Lazaretní 25, Plzeň </a:t>
            </a:r>
            <a:r>
              <a:rPr lang="cs-CZ" i="1" dirty="0" smtClean="0">
                <a:solidFill>
                  <a:schemeClr val="tx1"/>
                </a:solidFill>
              </a:rPr>
              <a:t>– podlimitní veřejná zakázka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Podpora samostatnosti v životě u žáků se speciálními vzdělávacími </a:t>
            </a:r>
            <a:r>
              <a:rPr lang="cs-CZ" b="1" dirty="0" smtClean="0">
                <a:solidFill>
                  <a:schemeClr val="tx1"/>
                </a:solidFill>
              </a:rPr>
              <a:t>potřebami </a:t>
            </a:r>
            <a:r>
              <a:rPr lang="cs-CZ" i="1" dirty="0" smtClean="0">
                <a:solidFill>
                  <a:schemeClr val="tx1"/>
                </a:solidFill>
              </a:rPr>
              <a:t>– podlimitní veřejná zakázka financována z IROP pro Základní školu a Odbornou školu v Horšovském Týně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949643"/>
            <a:ext cx="4896507" cy="1175966"/>
          </a:xfrm>
        </p:spPr>
        <p:txBody>
          <a:bodyPr>
            <a:normAutofit fontScale="90000"/>
          </a:bodyPr>
          <a:lstStyle/>
          <a:p>
            <a:pPr lvl="0" algn="ctr" defTabSz="914400">
              <a:lnSpc>
                <a:spcPct val="150000"/>
              </a:lnSpc>
              <a:spcBef>
                <a:spcPts val="0"/>
              </a:spcBef>
            </a:pPr>
            <a:r>
              <a:rPr lang="cs-CZ" sz="3300" dirty="0" smtClean="0"/>
              <a:t>VEŘEJNÉ ZAKÁZKY </a:t>
            </a:r>
            <a:br>
              <a:rPr lang="cs-CZ" sz="3300" dirty="0" smtClean="0"/>
            </a:br>
            <a:r>
              <a:rPr lang="cs-CZ" sz="3300" dirty="0" smtClean="0"/>
              <a:t>PRO OBCE</a:t>
            </a:r>
            <a:r>
              <a:rPr lang="cs-CZ" sz="18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/>
            </a:r>
            <a:br>
              <a:rPr lang="cs-CZ" sz="18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943602" y="932442"/>
            <a:ext cx="5585253" cy="4685997"/>
          </a:xfrm>
        </p:spPr>
        <p:txBody>
          <a:bodyPr>
            <a:normAutofit/>
          </a:bodyPr>
          <a:lstStyle/>
          <a:p>
            <a:pPr lvl="0" algn="just" defTabSz="914400">
              <a:spcBef>
                <a:spcPts val="0"/>
              </a:spcBef>
              <a:buClrTx/>
              <a:buSzTx/>
            </a:pPr>
            <a:r>
              <a:rPr lang="cs-CZ" sz="1800" dirty="0" smtClean="0">
                <a:solidFill>
                  <a:prstClr val="black"/>
                </a:solidFill>
              </a:rPr>
              <a:t>Vedle hlavní </a:t>
            </a:r>
            <a:r>
              <a:rPr lang="cs-CZ" sz="1800" dirty="0">
                <a:solidFill>
                  <a:prstClr val="black"/>
                </a:solidFill>
              </a:rPr>
              <a:t>činnosti </a:t>
            </a:r>
            <a:r>
              <a:rPr lang="cs-CZ" sz="1800" b="1" dirty="0" smtClean="0">
                <a:solidFill>
                  <a:prstClr val="black"/>
                </a:solidFill>
              </a:rPr>
              <a:t>poskytujeme i </a:t>
            </a:r>
            <a:r>
              <a:rPr lang="cs-CZ" sz="1800" b="1" dirty="0">
                <a:solidFill>
                  <a:prstClr val="black"/>
                </a:solidFill>
              </a:rPr>
              <a:t>poradenství</a:t>
            </a:r>
            <a:r>
              <a:rPr lang="cs-CZ" sz="1800" dirty="0">
                <a:solidFill>
                  <a:prstClr val="black"/>
                </a:solidFill>
              </a:rPr>
              <a:t> v oblasti zákona č. 134/2016 Sb</a:t>
            </a:r>
            <a:r>
              <a:rPr lang="cs-CZ" sz="1800" dirty="0" smtClean="0">
                <a:solidFill>
                  <a:prstClr val="black"/>
                </a:solidFill>
              </a:rPr>
              <a:t>., </a:t>
            </a:r>
            <a:r>
              <a:rPr lang="cs-CZ" sz="1800" dirty="0">
                <a:solidFill>
                  <a:prstClr val="black"/>
                </a:solidFill>
              </a:rPr>
              <a:t>o zadávání veřejných zakázek, a to zejména organizacím, které nedisponují odborníky v oblasti veřejných zakázek, např. školám, sociálním zařízením či nemocnicím. </a:t>
            </a:r>
            <a:endParaRPr lang="cs-CZ" sz="1800" dirty="0" smtClean="0">
              <a:solidFill>
                <a:prstClr val="black"/>
              </a:solidFill>
            </a:endParaRPr>
          </a:p>
          <a:p>
            <a:pPr lvl="0" algn="just" defTabSz="914400">
              <a:spcBef>
                <a:spcPts val="0"/>
              </a:spcBef>
              <a:buClrTx/>
              <a:buSzTx/>
            </a:pPr>
            <a:endParaRPr lang="cs-CZ" sz="1800" dirty="0" smtClean="0">
              <a:solidFill>
                <a:prstClr val="black"/>
              </a:solidFill>
            </a:endParaRPr>
          </a:p>
          <a:p>
            <a:pPr lvl="0" algn="just" defTabSz="914400">
              <a:spcBef>
                <a:spcPts val="0"/>
              </a:spcBef>
              <a:buClrTx/>
              <a:buSzTx/>
            </a:pPr>
            <a:endParaRPr lang="cs-CZ" sz="1800" dirty="0">
              <a:solidFill>
                <a:schemeClr val="tx1"/>
              </a:solidFill>
            </a:endParaRPr>
          </a:p>
          <a:p>
            <a:pPr algn="just" defTabSz="914400">
              <a:spcBef>
                <a:spcPts val="0"/>
              </a:spcBef>
              <a:buClrTx/>
              <a:buSzTx/>
            </a:pPr>
            <a:r>
              <a:rPr lang="cs-CZ" sz="1800" dirty="0" smtClean="0">
                <a:solidFill>
                  <a:schemeClr val="tx1"/>
                </a:solidFill>
              </a:rPr>
              <a:t>Zajišťujeme svoji </a:t>
            </a:r>
            <a:r>
              <a:rPr lang="cs-CZ" sz="1800" dirty="0">
                <a:solidFill>
                  <a:schemeClr val="tx1"/>
                </a:solidFill>
              </a:rPr>
              <a:t>vedlejší </a:t>
            </a:r>
            <a:r>
              <a:rPr lang="cs-CZ" sz="1800" dirty="0" smtClean="0">
                <a:solidFill>
                  <a:schemeClr val="tx1"/>
                </a:solidFill>
              </a:rPr>
              <a:t>činnost prostřednictvím administrace </a:t>
            </a:r>
            <a:r>
              <a:rPr lang="cs-CZ" sz="1800" dirty="0">
                <a:solidFill>
                  <a:schemeClr val="tx1"/>
                </a:solidFill>
              </a:rPr>
              <a:t>veřejných zakázek pro obce a města dle jednotlivých objednávek. 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just" defTabSz="914400">
              <a:spcBef>
                <a:spcPts val="0"/>
              </a:spcBef>
              <a:buClrTx/>
              <a:buSzTx/>
            </a:pPr>
            <a:endParaRPr lang="cs-CZ" sz="1800" dirty="0">
              <a:solidFill>
                <a:schemeClr val="tx1"/>
              </a:solidFill>
            </a:endParaRPr>
          </a:p>
          <a:p>
            <a:pPr algn="just" defTabSz="914400">
              <a:spcBef>
                <a:spcPts val="0"/>
              </a:spcBef>
              <a:buClrTx/>
              <a:buSzTx/>
            </a:pPr>
            <a:r>
              <a:rPr lang="cs-CZ" sz="1800" dirty="0" smtClean="0">
                <a:solidFill>
                  <a:schemeClr val="tx1"/>
                </a:solidFill>
              </a:rPr>
              <a:t>V roce 2021 jsme realizovali stavební veřejnou zakázku </a:t>
            </a:r>
            <a:r>
              <a:rPr lang="cs-CZ" sz="1800" b="1" dirty="0" smtClean="0">
                <a:solidFill>
                  <a:schemeClr val="tx1"/>
                </a:solidFill>
              </a:rPr>
              <a:t>na výstavbu parkoviště pro město Cheb.</a:t>
            </a:r>
            <a:endParaRPr lang="cs-CZ" sz="1800" b="1" dirty="0">
              <a:solidFill>
                <a:schemeClr val="tx1"/>
              </a:solidFill>
            </a:endParaRPr>
          </a:p>
          <a:p>
            <a:pPr lvl="0" algn="just" defTabSz="914400">
              <a:spcBef>
                <a:spcPts val="0"/>
              </a:spcBef>
              <a:buClrTx/>
              <a:buSzTx/>
            </a:pP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3632" y="49674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868373" y="6302147"/>
            <a:ext cx="12859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ěsto Cheb</a:t>
            </a:r>
            <a:endParaRPr lang="cs-CZ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2" y="4865674"/>
            <a:ext cx="1135472" cy="130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3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67643"/>
            <a:ext cx="4525425" cy="81491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CENTRALIZOVANÉ VEŘEJNÉ ZAKÁZKY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907734" y="481912"/>
            <a:ext cx="6284266" cy="72287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1600" b="1" dirty="0" smtClean="0">
                <a:solidFill>
                  <a:schemeClr val="tx1"/>
                </a:solidFill>
              </a:rPr>
              <a:t>Z </a:t>
            </a:r>
            <a:r>
              <a:rPr lang="cs-CZ" sz="1600" b="1" u="sng" dirty="0" smtClean="0">
                <a:solidFill>
                  <a:schemeClr val="tx1"/>
                </a:solidFill>
              </a:rPr>
              <a:t>pozice centrálního zadavatele jsme realizovali v roce 2021 následující veřejné zakázky pro organizace PK:</a:t>
            </a:r>
          </a:p>
          <a:p>
            <a:pPr algn="just"/>
            <a:endParaRPr lang="cs-CZ" sz="1600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Dodávka jídelního a kuchyňského nádobí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Dezinsekce a deratizace objektů v Plzeňském kraji 2021-2022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Dodávka elektromateriálu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Dodávka ložního a ostatního prádla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Kancelářské potřeby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Papírová hygiena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Kancelářský papír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Školní nábytek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Kancelářský nábytek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Tonery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ICT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Dodávky nitrilových rukavic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Dodávky respirátorů FFP2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Dodávky antigenních testů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Dodávky respirátorů FFP3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650528"/>
              </p:ext>
            </p:extLst>
          </p:nvPr>
        </p:nvGraphicFramePr>
        <p:xfrm>
          <a:off x="657726" y="600164"/>
          <a:ext cx="10796336" cy="5396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096"/>
                <a:gridCol w="1764423"/>
                <a:gridCol w="1946851"/>
                <a:gridCol w="2159983"/>
                <a:gridCol w="2159983"/>
              </a:tblGrid>
              <a:tr h="3632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komodity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Předpokládaná hodnota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Vysoutěžená hodnota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Úspora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Dodavatel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papír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671710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278290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STEJKR, spol. s 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427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Tonery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699990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100010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BOSSCAN COMPRINT, spol. s 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4000000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3616664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383336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TOPSOFT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JKM, spol. s 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529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NP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274258,35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175741,65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MANLOMKA,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5409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s 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374708,35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1125291,65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MANLOMKA, s.r.o.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31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potřeby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NP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609459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190541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BÜROPROFI,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430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potřeby s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698180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101820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Z+M PARTNERS,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spol. s 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319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Jídelní a kuchyňské nádobí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936649,69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13350,31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MARCCAB GASTRO CB,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099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nábytek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450984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146016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LANGER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INTERIÉRY,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61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Školní nábytek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436257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163743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KOVO, výrobní družstvo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Elektromateriál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333465,55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266534,45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ELFETEX, spol. s 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Ložní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ostatní prádlo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988690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511310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APEXTEXTIL,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Desinsekce a deratizace objektů</a:t>
                      </a:r>
                      <a:endParaRPr lang="cs-CZ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1900000</a:t>
                      </a:r>
                      <a:endParaRPr lang="cs-CZ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230132,72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1669867,28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DESINSEKTA,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Dodávka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respirátorů FFP2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9300000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4286333,70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7563576,80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Dodávka respirátorů FFP3</a:t>
                      </a:r>
                      <a:endParaRPr lang="cs-CZ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2050000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360903,73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1295146,27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Dodávka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nitrilových rukavic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3900000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2560740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1826460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ZARYS INTERNATIONAL GROUP,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Dodávka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antigenních testů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3575000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1923215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2153785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60901" y="0"/>
            <a:ext cx="115899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200" b="1" u="sng" dirty="0">
                <a:latin typeface="Arial Black" panose="020B0A04020102020204" pitchFamily="34" charset="0"/>
              </a:rPr>
              <a:t>CENTRÁLNÍ KOMODITY SOUTĚŽENÉ V ROCE </a:t>
            </a:r>
            <a:r>
              <a:rPr lang="cs-CZ" sz="2200" b="1" u="sng" dirty="0" smtClean="0">
                <a:latin typeface="Arial Black" panose="020B0A04020102020204" pitchFamily="34" charset="0"/>
              </a:rPr>
              <a:t>2020 </a:t>
            </a:r>
            <a:r>
              <a:rPr lang="cs-CZ" sz="2200" u="sng" dirty="0">
                <a:latin typeface="Arial Black" panose="020B0A04020102020204" pitchFamily="34" charset="0"/>
              </a:rPr>
              <a:t>- plnění v roce </a:t>
            </a:r>
            <a:r>
              <a:rPr lang="cs-CZ" sz="2200" u="sng" dirty="0" smtClean="0">
                <a:latin typeface="Arial Black" panose="020B0A04020102020204" pitchFamily="34" charset="0"/>
              </a:rPr>
              <a:t>2021</a:t>
            </a:r>
            <a:endParaRPr lang="cs-CZ" sz="2200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795319" y="487114"/>
            <a:ext cx="6072847" cy="904775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cs-CZ" u="sng" dirty="0">
                <a:solidFill>
                  <a:schemeClr val="tx1"/>
                </a:solidFill>
              </a:rPr>
              <a:t>Souhrnný přehled skutečného objemu plnění u centrálně soutěžených veřejných zakázek </a:t>
            </a:r>
            <a:r>
              <a:rPr lang="cs-CZ" u="sng" dirty="0" smtClean="0">
                <a:solidFill>
                  <a:schemeClr val="tx1"/>
                </a:solidFill>
              </a:rPr>
              <a:t>2021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4426"/>
              </p:ext>
            </p:extLst>
          </p:nvPr>
        </p:nvGraphicFramePr>
        <p:xfrm>
          <a:off x="5493035" y="1607917"/>
          <a:ext cx="6375131" cy="4694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8096"/>
                <a:gridCol w="2094395"/>
                <a:gridCol w="2072640"/>
              </a:tblGrid>
              <a:tr h="4778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Komodita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Skutečný objem v Kč bez DPH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Skutečný objem v Kč vč. DPH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papír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711621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861061,41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Tonery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582830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705224,30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nábytek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221796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268373,16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4480265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5421120,65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Jídelní a kuchyňské nádobí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57897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70055,37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Elektromateriál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21375</a:t>
                      </a:r>
                      <a:endParaRPr lang="cs-CZ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25863,75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bez plnění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973773,14</a:t>
                      </a:r>
                      <a:endParaRPr lang="cs-CZ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1178265,5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vč. plnění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974538,31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1179191,35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78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potřeby bez plnění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259011,67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313404,12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78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potřeby s vč. plnění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152827,75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184931,58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00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Ložní a ostatní prádlo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168825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204278,25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Dodávky respirátorů FFP2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3171067,95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3171067,95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Dodávky</a:t>
                      </a:r>
                      <a:r>
                        <a:rPr lang="cs-CZ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respirátorů FFP3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449738,85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449738,85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Dodávky antigenních testů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704930,5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704930,5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47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Dodávky rukavic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1625162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1966446,02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241986" y="1872734"/>
            <a:ext cx="3897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PŘEHLED SKUTEČNÉHO OBJEMU PLNĚNÍ </a:t>
            </a:r>
            <a:endParaRPr lang="cs-CZ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0" y="2453070"/>
            <a:ext cx="4979963" cy="8239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000" dirty="0" smtClean="0">
                <a:solidFill>
                  <a:schemeClr val="bg1"/>
                </a:solidFill>
              </a:rPr>
              <a:t>REKAPITULACE ÚSPOR</a:t>
            </a:r>
            <a:endParaRPr lang="cs-CZ" sz="3000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02129" y="4949902"/>
            <a:ext cx="5457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 rámci veřejných zakázek dokončených v roce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se jednalo o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částku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765 000 000 Kč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400" b="1" smtClean="0"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  <a:r>
              <a:rPr lang="cs-CZ" sz="1400" smtClean="0">
                <a:latin typeface="Arial" panose="020B0604020202020204" pitchFamily="34" charset="0"/>
                <a:cs typeface="Arial" panose="020B0604020202020204" pitchFamily="34" charset="0"/>
              </a:rPr>
              <a:t> veřejných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zakázek. Úspora je počítána ve vztahu k předpokládané hodnotě a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reálně vysoutěžené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ceně. Do celkového počtu jsou počítány veřejné zakázky centralizované a veřejné zakázky administrované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133714"/>
              </p:ext>
            </p:extLst>
          </p:nvPr>
        </p:nvGraphicFramePr>
        <p:xfrm>
          <a:off x="5659654" y="1047120"/>
          <a:ext cx="62317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933"/>
                <a:gridCol w="1557933"/>
                <a:gridCol w="1557933"/>
                <a:gridCol w="1557933"/>
              </a:tblGrid>
              <a:tr h="330227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Počet VZ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Objem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Úspora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0227">
                <a:tc>
                  <a:txBody>
                    <a:bodyPr/>
                    <a:lstStyle/>
                    <a:p>
                      <a:r>
                        <a:rPr lang="cs-CZ" dirty="0" smtClean="0"/>
                        <a:t>2019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217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10,3 mld.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mld.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0227">
                <a:tc>
                  <a:txBody>
                    <a:bodyPr/>
                    <a:lstStyle/>
                    <a:p>
                      <a:r>
                        <a:rPr lang="cs-CZ" dirty="0" smtClean="0"/>
                        <a:t>2020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221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9,4 mld.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158 mil.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227">
                <a:tc>
                  <a:txBody>
                    <a:bodyPr/>
                    <a:lstStyle/>
                    <a:p>
                      <a:r>
                        <a:rPr lang="cs-CZ" dirty="0" smtClean="0"/>
                        <a:t>2021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175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mld.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765 mil.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2649009991"/>
              </p:ext>
            </p:extLst>
          </p:nvPr>
        </p:nvGraphicFramePr>
        <p:xfrm>
          <a:off x="5398722" y="2740204"/>
          <a:ext cx="5722359" cy="382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16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657231" y="630195"/>
            <a:ext cx="10925170" cy="2343292"/>
          </a:xfrm>
        </p:spPr>
        <p:txBody>
          <a:bodyPr>
            <a:noAutofit/>
          </a:bodyPr>
          <a:lstStyle/>
          <a:p>
            <a:pPr algn="just"/>
            <a:r>
              <a:rPr lang="cs-CZ" sz="1600" b="1" dirty="0">
                <a:solidFill>
                  <a:schemeClr val="tx1"/>
                </a:solidFill>
              </a:rPr>
              <a:t>Centrální </a:t>
            </a:r>
            <a:r>
              <a:rPr lang="cs-CZ" sz="1600" b="1" dirty="0" smtClean="0">
                <a:solidFill>
                  <a:schemeClr val="tx1"/>
                </a:solidFill>
              </a:rPr>
              <a:t>nákup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smtClean="0">
                <a:solidFill>
                  <a:schemeClr val="tx1"/>
                </a:solidFill>
              </a:rPr>
              <a:t>Plzeňského kraje </a:t>
            </a:r>
            <a:r>
              <a:rPr lang="cs-CZ" sz="1600" dirty="0" smtClean="0">
                <a:solidFill>
                  <a:schemeClr val="tx1"/>
                </a:solidFill>
              </a:rPr>
              <a:t>(dále </a:t>
            </a:r>
            <a:r>
              <a:rPr lang="cs-CZ" sz="1600" dirty="0">
                <a:solidFill>
                  <a:schemeClr val="tx1"/>
                </a:solidFill>
              </a:rPr>
              <a:t>jen „</a:t>
            </a:r>
            <a:r>
              <a:rPr lang="cs-CZ" sz="1600" dirty="0" smtClean="0">
                <a:solidFill>
                  <a:schemeClr val="tx1"/>
                </a:solidFill>
              </a:rPr>
              <a:t>CNPK“) </a:t>
            </a:r>
            <a:r>
              <a:rPr lang="cs-CZ" sz="1600" dirty="0">
                <a:solidFill>
                  <a:schemeClr val="tx1"/>
                </a:solidFill>
              </a:rPr>
              <a:t>byl zřízen na základě zřizovací listiny vydané usnesením Zastupitelstva Plzeňského kraje č. 175/09 dne 27. 7. 2009 podle § 35 odst. 2 písm. j) zákona o krajích. Hlavním účelem zřízení </a:t>
            </a:r>
            <a:r>
              <a:rPr lang="cs-CZ" sz="1600" dirty="0" smtClean="0">
                <a:solidFill>
                  <a:schemeClr val="tx1"/>
                </a:solidFill>
              </a:rPr>
              <a:t>je zajištění dodávek</a:t>
            </a:r>
            <a:r>
              <a:rPr lang="cs-CZ" sz="1600" dirty="0">
                <a:solidFill>
                  <a:schemeClr val="tx1"/>
                </a:solidFill>
              </a:rPr>
              <a:t>, služeb či stavebních prací pro potřeby právnických osob založených, zřízených </a:t>
            </a:r>
            <a:r>
              <a:rPr lang="cs-CZ" sz="1600" dirty="0" smtClean="0">
                <a:solidFill>
                  <a:schemeClr val="tx1"/>
                </a:solidFill>
              </a:rPr>
              <a:t>či </a:t>
            </a:r>
            <a:r>
              <a:rPr lang="cs-CZ" sz="1600" dirty="0">
                <a:solidFill>
                  <a:schemeClr val="tx1"/>
                </a:solidFill>
              </a:rPr>
              <a:t>ovládaných Plzeňským krajem a pro potřeby Krajského úřadu Plzeňského kraje. </a:t>
            </a:r>
            <a:endParaRPr lang="cs-CZ" sz="1600" dirty="0" smtClean="0">
              <a:solidFill>
                <a:schemeClr val="tx1"/>
              </a:solidFill>
            </a:endParaRPr>
          </a:p>
          <a:p>
            <a:pPr algn="just"/>
            <a:endParaRPr lang="cs-CZ" sz="1600" dirty="0" smtClean="0">
              <a:solidFill>
                <a:schemeClr val="tx1"/>
              </a:solidFill>
            </a:endParaRPr>
          </a:p>
          <a:p>
            <a:pPr algn="just"/>
            <a:endParaRPr lang="cs-CZ" sz="1600" dirty="0">
              <a:solidFill>
                <a:schemeClr val="tx1"/>
              </a:solidFill>
            </a:endParaRPr>
          </a:p>
          <a:p>
            <a:pPr algn="ctr"/>
            <a:r>
              <a:rPr lang="cs-CZ" sz="2500" b="1" dirty="0" smtClean="0">
                <a:solidFill>
                  <a:srgbClr val="009640"/>
                </a:solidFill>
              </a:rPr>
              <a:t>Od roku 2009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83" y="3181736"/>
            <a:ext cx="8789665" cy="2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648425" y="2326730"/>
            <a:ext cx="5744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Centrální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nákup Plzeňského kraje,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příspěvková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organizace, obdržel příspěvek na provoz od zřizovatele ve výši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520 000 Kč.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text 3"/>
          <p:cNvSpPr>
            <a:spLocks noGrp="1"/>
          </p:cNvSpPr>
          <p:nvPr>
            <p:ph type="body" idx="1"/>
          </p:nvPr>
        </p:nvSpPr>
        <p:spPr>
          <a:xfrm>
            <a:off x="5906530" y="1082206"/>
            <a:ext cx="5820247" cy="82391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Ekonomické ukazatele provozu Centrálního nákupu Plzeňského kraje, příspěvkové organizace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494038"/>
              </p:ext>
            </p:extLst>
          </p:nvPr>
        </p:nvGraphicFramePr>
        <p:xfrm>
          <a:off x="5669279" y="3578339"/>
          <a:ext cx="6057497" cy="350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7497"/>
              </a:tblGrid>
              <a:tr h="350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</a:t>
                      </a:r>
                      <a:r>
                        <a:rPr lang="cs-CZ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zaměstnanců v roce 2021 - 16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5AA8"/>
                    </a:solidFill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1075896" y="2036192"/>
            <a:ext cx="2528064" cy="71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ROZPOČET</a:t>
            </a:r>
            <a:endParaRPr lang="cs-CZ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735" y="1959191"/>
            <a:ext cx="4067289" cy="11759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ČÍSLA ZA ROK 2021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486747" y="393056"/>
            <a:ext cx="6026529" cy="197605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800" b="1" dirty="0">
                <a:solidFill>
                  <a:schemeClr val="tx1"/>
                </a:solidFill>
              </a:rPr>
              <a:t>Předpokládaná </a:t>
            </a:r>
            <a:r>
              <a:rPr lang="cs-CZ" sz="1800" b="1" dirty="0" smtClean="0">
                <a:solidFill>
                  <a:schemeClr val="tx1"/>
                </a:solidFill>
              </a:rPr>
              <a:t>hodnota všech VZ: 3 </a:t>
            </a:r>
            <a:r>
              <a:rPr lang="cs-CZ" sz="1800" b="1" dirty="0">
                <a:solidFill>
                  <a:schemeClr val="tx1"/>
                </a:solidFill>
              </a:rPr>
              <a:t>mld. </a:t>
            </a:r>
            <a:r>
              <a:rPr lang="cs-CZ" sz="1800" b="1" dirty="0" smtClean="0">
                <a:solidFill>
                  <a:schemeClr val="tx1"/>
                </a:solidFill>
              </a:rPr>
              <a:t>Kč</a:t>
            </a:r>
          </a:p>
          <a:p>
            <a:pPr algn="just">
              <a:lnSpc>
                <a:spcPct val="150000"/>
              </a:lnSpc>
            </a:pPr>
            <a:r>
              <a:rPr lang="cs-CZ" sz="1800" b="1" dirty="0" smtClean="0">
                <a:solidFill>
                  <a:schemeClr val="tx1"/>
                </a:solidFill>
              </a:rPr>
              <a:t>Počet zakázek: 175</a:t>
            </a:r>
          </a:p>
          <a:p>
            <a:pPr algn="just">
              <a:lnSpc>
                <a:spcPct val="150000"/>
              </a:lnSpc>
            </a:pPr>
            <a:r>
              <a:rPr lang="cs-CZ" sz="1800" b="1" dirty="0" smtClean="0">
                <a:solidFill>
                  <a:schemeClr val="tx1"/>
                </a:solidFill>
              </a:rPr>
              <a:t>Celková </a:t>
            </a:r>
            <a:r>
              <a:rPr lang="cs-CZ" sz="1800" b="1" dirty="0">
                <a:solidFill>
                  <a:schemeClr val="tx1"/>
                </a:solidFill>
              </a:rPr>
              <a:t>úspora: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b="1" dirty="0">
                <a:solidFill>
                  <a:schemeClr val="tx1"/>
                </a:solidFill>
              </a:rPr>
              <a:t>765 mil. Kč 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4175355473"/>
              </p:ext>
            </p:extLst>
          </p:nvPr>
        </p:nvGraphicFramePr>
        <p:xfrm>
          <a:off x="5035451" y="2369115"/>
          <a:ext cx="6666398" cy="430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1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611" y="1978150"/>
            <a:ext cx="3707027" cy="11759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b="1" dirty="0" smtClean="0"/>
              <a:t>PRVNÍ DESIGN&amp;BUILD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986393" y="148053"/>
            <a:ext cx="6096000" cy="36240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Vybudování 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atletického tunelu prostřednictvím metody Design &amp; Build („D&amp;B“)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náš první D&amp;B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zpracovali jsme SWOT analýzu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předběžná tržní konzultace - účast 5 předních stavebních firem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PTK velmi přínosná pro stanovení zadávacích podmínek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76" y="3060556"/>
            <a:ext cx="5619034" cy="365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68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994" y="1953040"/>
            <a:ext cx="3867665" cy="11759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PRVNÍ DESIGN&amp;BUILD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93241" y="504300"/>
            <a:ext cx="5993958" cy="5585254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zadávací řízení </a:t>
            </a:r>
            <a:r>
              <a:rPr lang="cs-CZ" sz="1800" b="1" dirty="0">
                <a:solidFill>
                  <a:schemeClr val="tx1"/>
                </a:solidFill>
              </a:rPr>
              <a:t>nebylo tolik komplikované</a:t>
            </a:r>
            <a:r>
              <a:rPr lang="cs-CZ" sz="1800" dirty="0">
                <a:solidFill>
                  <a:schemeClr val="tx1"/>
                </a:solidFill>
              </a:rPr>
              <a:t> ve  srovnání s  předchozím řízením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obdrželi jsme </a:t>
            </a:r>
            <a:r>
              <a:rPr lang="cs-CZ" sz="1800" b="1" dirty="0">
                <a:solidFill>
                  <a:schemeClr val="tx1"/>
                </a:solidFill>
              </a:rPr>
              <a:t>kvalitnější nabídky </a:t>
            </a:r>
            <a:r>
              <a:rPr lang="cs-CZ" sz="1800" dirty="0">
                <a:solidFill>
                  <a:schemeClr val="tx1"/>
                </a:solidFill>
              </a:rPr>
              <a:t>a odbourání problémů, které vznikají v důsledku vad projektové dokumentace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vybraný dodavatel </a:t>
            </a:r>
            <a:r>
              <a:rPr lang="cs-CZ" sz="1800" b="1" dirty="0">
                <a:solidFill>
                  <a:schemeClr val="tx1"/>
                </a:solidFill>
              </a:rPr>
              <a:t>nabídl kvalitní a  ekonomicky výhodné </a:t>
            </a:r>
            <a:r>
              <a:rPr lang="cs-CZ" sz="1800" dirty="0" smtClean="0">
                <a:solidFill>
                  <a:schemeClr val="tx1"/>
                </a:solidFill>
              </a:rPr>
              <a:t>řešení</a:t>
            </a:r>
            <a:endParaRPr lang="cs-CZ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finanční úspora </a:t>
            </a:r>
            <a:r>
              <a:rPr lang="cs-CZ" sz="1800" dirty="0">
                <a:solidFill>
                  <a:schemeClr val="tx1"/>
                </a:solidFill>
              </a:rPr>
              <a:t>oproti plánovaným nákladům stanoveným v  původním vyhlášení zakázky na  základě zpracované projektové dokumentace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b="1" u="sng" dirty="0">
                <a:solidFill>
                  <a:schemeClr val="tx1"/>
                </a:solidFill>
              </a:rPr>
              <a:t>ČLÁNEK O ÚSPĚŠNĚ DOKONČENÉM </a:t>
            </a:r>
            <a:r>
              <a:rPr lang="cs-CZ" sz="1800" b="1" u="sng" dirty="0" smtClean="0">
                <a:solidFill>
                  <a:schemeClr val="tx1"/>
                </a:solidFill>
              </a:rPr>
              <a:t>D&amp;B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b="1" u="sng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800" dirty="0">
                <a:solidFill>
                  <a:schemeClr val="tx1"/>
                </a:solidFill>
              </a:rPr>
              <a:t>publikovali jsme </a:t>
            </a:r>
            <a:r>
              <a:rPr lang="cs-CZ" sz="1800" dirty="0" smtClean="0">
                <a:solidFill>
                  <a:schemeClr val="tx1"/>
                </a:solidFill>
              </a:rPr>
              <a:t>o D&amp;B článek </a:t>
            </a:r>
            <a:r>
              <a:rPr lang="cs-CZ" sz="1800" dirty="0">
                <a:solidFill>
                  <a:schemeClr val="tx1"/>
                </a:solidFill>
              </a:rPr>
              <a:t>v odborném </a:t>
            </a:r>
            <a:r>
              <a:rPr lang="cs-CZ" sz="1800" dirty="0" smtClean="0">
                <a:solidFill>
                  <a:schemeClr val="tx1"/>
                </a:solidFill>
              </a:rPr>
              <a:t>časopise </a:t>
            </a:r>
            <a:r>
              <a:rPr lang="cs-CZ" sz="1800" dirty="0">
                <a:solidFill>
                  <a:schemeClr val="tx1"/>
                </a:solidFill>
              </a:rPr>
              <a:t>Veřejné zakázky - </a:t>
            </a:r>
            <a:r>
              <a:rPr lang="cs-CZ" sz="1800" dirty="0">
                <a:solidFill>
                  <a:schemeClr val="tx1"/>
                </a:solidFill>
                <a:hlinkClick r:id="rId2"/>
              </a:rPr>
              <a:t>https://www.cnpk.cz/files/vz-3-2021-37-40-cnpk-atleticky-tunel.pdf</a:t>
            </a:r>
            <a:endParaRPr lang="cs-CZ" sz="1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cs-CZ" sz="1800" b="1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7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510276" y="1861456"/>
            <a:ext cx="3719175" cy="87429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ÚSPORA ZA ENERGIE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88280" y="654906"/>
            <a:ext cx="619662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entralizovaný nákup energií připravujeme vždy ve </a:t>
            </a: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dvouletých intervalech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akupujeme elektřinu a plyn pro organizace Plzeňského kraje</a:t>
            </a:r>
            <a:endParaRPr lang="cs-CZ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odařilo se nám vysoutěžit energie za velmi výhodné ceny a i v době značného zdražování cen energií, mají organizace Plzeňského kraje velmi výhodné ceny</a:t>
            </a:r>
          </a:p>
          <a:p>
            <a:pPr algn="just"/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sz="17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spora za rok 2021</a:t>
            </a: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celkem 151.754.880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,- Kč bez DPH</a:t>
            </a:r>
          </a:p>
          <a:p>
            <a:pPr algn="just"/>
            <a:endParaRPr lang="cs-CZ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04" y="3371877"/>
            <a:ext cx="3965347" cy="34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654" y="2145534"/>
            <a:ext cx="4482875" cy="189775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NABÍDKOVÉ ŘÍZENÍ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925813" y="563869"/>
            <a:ext cx="61096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ředmětem veřejné zakázky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provozování osobní vlakové dopravy v celku „Pošumaví“ na 10 let</a:t>
            </a: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ředpokládaná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hodnota VZ - 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1,59 miliardy Kč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edná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se o největší veřejné zakázky v ČR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prosince 2023 do prosince 2033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dopravce GW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a.s. zajistí provoz vlaků na lince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P11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Horažďovice předměstí – Sušice – Klatovy a lince P23 Domažlice –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Klatovy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60" y="3118414"/>
            <a:ext cx="4117343" cy="37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81940" y="2119697"/>
            <a:ext cx="5014577" cy="11759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ZMĚNA NÁZVU ORGANIZACE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707890" y="1466534"/>
            <a:ext cx="6377017" cy="451413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/>
              <a:t>na konci července 2021 došlo ke změně názvu naší organizace z původního: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 	 </a:t>
            </a:r>
            <a:r>
              <a:rPr lang="cs-CZ" sz="2000" i="1" dirty="0" smtClean="0"/>
              <a:t>Centrální nákup, příspěvková organizace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na: </a:t>
            </a:r>
          </a:p>
          <a:p>
            <a:pPr algn="just"/>
            <a:endParaRPr lang="cs-CZ" sz="2000" dirty="0"/>
          </a:p>
          <a:p>
            <a:pPr marL="342900" indent="-342900" algn="just">
              <a:buSzPct val="120000"/>
              <a:buFont typeface="Wingdings" panose="05000000000000000000" pitchFamily="2" charset="2"/>
              <a:buChar char="ü"/>
            </a:pPr>
            <a:r>
              <a:rPr lang="cs-CZ" sz="2000" dirty="0" smtClean="0"/>
              <a:t>	</a:t>
            </a:r>
            <a:r>
              <a:rPr lang="cs-CZ" sz="2100" b="1" dirty="0" smtClean="0"/>
              <a:t>Centrální nákup Plzeňského kraje,  	příspěvková   	organizace</a:t>
            </a:r>
            <a:endParaRPr lang="cs-CZ" sz="2100" b="1" dirty="0"/>
          </a:p>
        </p:txBody>
      </p:sp>
      <p:sp>
        <p:nvSpPr>
          <p:cNvPr id="5" name="Násobení 4"/>
          <p:cNvSpPr/>
          <p:nvPr/>
        </p:nvSpPr>
        <p:spPr>
          <a:xfrm>
            <a:off x="5719780" y="2604978"/>
            <a:ext cx="470487" cy="46696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0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186" y="1860931"/>
            <a:ext cx="3067841" cy="87429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MEET </a:t>
            </a:r>
            <a:br>
              <a:rPr lang="cs-CZ" dirty="0" smtClean="0"/>
            </a:br>
            <a:r>
              <a:rPr lang="cs-CZ" dirty="0" smtClean="0"/>
              <a:t>THE BUYER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02417" y="296562"/>
            <a:ext cx="562414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dodavatelům jsme představili plán veřejných zakázek na rok 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n-line formou – video dostupné na našem YouTube kanálu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video: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www.youtube.com/watch?v=dKIaZ0XaDcA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 dodavatele jsme připravili dotazník, abychom obdrželi z jejich strany zpětnou vazbu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Cíl akce je seznámit dodavatele s investičními záměry a zvýšit jejich účast v zadávacích řízení.</a:t>
            </a:r>
          </a:p>
          <a:p>
            <a:pPr algn="just"/>
            <a:endParaRPr lang="cs-CZ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kce tohoto druhu přispívají k širší transparentnosti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7623</TotalTime>
  <Words>1185</Words>
  <Application>Microsoft Office PowerPoint</Application>
  <PresentationFormat>Širokoúhlá obrazovka</PresentationFormat>
  <Paragraphs>315</Paragraphs>
  <Slides>20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Trebuchet MS</vt:lpstr>
      <vt:lpstr>Wingdings</vt:lpstr>
      <vt:lpstr>Wingdings 3</vt:lpstr>
      <vt:lpstr>Faseta</vt:lpstr>
      <vt:lpstr>ZPRÁVA O ČINNOSTI ZA ROK 2021</vt:lpstr>
      <vt:lpstr>Prezentace aplikace PowerPoint</vt:lpstr>
      <vt:lpstr>ČÍSLA ZA ROK 2021</vt:lpstr>
      <vt:lpstr>PRVNÍ DESIGN&amp;BUILD</vt:lpstr>
      <vt:lpstr>PRVNÍ DESIGN&amp;BUILD</vt:lpstr>
      <vt:lpstr>ÚSPORA ZA ENERGIE</vt:lpstr>
      <vt:lpstr>NABÍDKOVÉ ŘÍZENÍ</vt:lpstr>
      <vt:lpstr>ZMĚNA NÁZVU ORGANIZACE</vt:lpstr>
      <vt:lpstr>MEET  THE BUYER</vt:lpstr>
      <vt:lpstr>ON-LINE KONFERENCE</vt:lpstr>
      <vt:lpstr>Prezentace aplikace PowerPoint</vt:lpstr>
      <vt:lpstr>VIDEONÁVODY PRO ZADAVATELE</vt:lpstr>
      <vt:lpstr>DODÁVKY  A  SLUŽBY</vt:lpstr>
      <vt:lpstr>STAVEBNÍ PRÁCE</vt:lpstr>
      <vt:lpstr>VEŘEJNÉ ZAKÁZKY  PRO OBCE </vt:lpstr>
      <vt:lpstr>CENTRALIZOVANÉ VEŘEJNÉ ZAKÁZKY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Daniela Procházková</dc:creator>
  <cp:lastModifiedBy>Jana Dubcová</cp:lastModifiedBy>
  <cp:revision>146</cp:revision>
  <cp:lastPrinted>2021-02-17T11:28:21Z</cp:lastPrinted>
  <dcterms:created xsi:type="dcterms:W3CDTF">2019-09-30T13:57:15Z</dcterms:created>
  <dcterms:modified xsi:type="dcterms:W3CDTF">2022-08-19T07:46:21Z</dcterms:modified>
</cp:coreProperties>
</file>