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23"/>
  </p:notesMasterIdLst>
  <p:handoutMasterIdLst>
    <p:handoutMasterId r:id="rId24"/>
  </p:handoutMasterIdLst>
  <p:sldIdLst>
    <p:sldId id="256" r:id="rId2"/>
    <p:sldId id="293" r:id="rId3"/>
    <p:sldId id="291" r:id="rId4"/>
    <p:sldId id="274" r:id="rId5"/>
    <p:sldId id="258" r:id="rId6"/>
    <p:sldId id="283" r:id="rId7"/>
    <p:sldId id="259" r:id="rId8"/>
    <p:sldId id="266" r:id="rId9"/>
    <p:sldId id="284" r:id="rId10"/>
    <p:sldId id="285" r:id="rId11"/>
    <p:sldId id="282" r:id="rId12"/>
    <p:sldId id="280" r:id="rId13"/>
    <p:sldId id="286" r:id="rId14"/>
    <p:sldId id="281" r:id="rId15"/>
    <p:sldId id="287" r:id="rId16"/>
    <p:sldId id="276" r:id="rId17"/>
    <p:sldId id="277" r:id="rId18"/>
    <p:sldId id="264" r:id="rId19"/>
    <p:sldId id="269" r:id="rId20"/>
    <p:sldId id="265" r:id="rId21"/>
    <p:sldId id="270" r:id="rId22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E9CD"/>
    <a:srgbClr val="025AA8"/>
    <a:srgbClr val="FFCC00"/>
    <a:srgbClr val="009640"/>
    <a:srgbClr val="EEF4E8"/>
    <a:srgbClr val="02943F"/>
    <a:srgbClr val="009540"/>
    <a:srgbClr val="019640"/>
    <a:srgbClr val="434341"/>
    <a:srgbClr val="6E6E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1" autoAdjust="0"/>
    <p:restoredTop sz="94711" autoAdjust="0"/>
  </p:normalViewPr>
  <p:slideViewPr>
    <p:cSldViewPr snapToGrid="0">
      <p:cViewPr varScale="1">
        <p:scale>
          <a:sx n="110" d="100"/>
          <a:sy n="110" d="100"/>
        </p:scale>
        <p:origin x="462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16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ad-cnpk\User\kubik\&#250;koly\V&#253;ro&#269;n&#237;%20zpr&#225;va%20CNPK\Kopie%20-%20Kopie%20-%20graf_VZ_2022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3000" dirty="0" smtClean="0">
                <a:solidFill>
                  <a:schemeClr val="tx1"/>
                </a:solidFill>
              </a:rPr>
              <a:t>2021</a:t>
            </a:r>
            <a:endParaRPr lang="cs-CZ" sz="3000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pieChart>
        <c:varyColors val="1"/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spPr>
            <a:solidFill>
              <a:srgbClr val="009640"/>
            </a:solidFill>
            <a:ln>
              <a:noFill/>
            </a:ln>
          </c:spPr>
          <c:dPt>
            <c:idx val="0"/>
            <c:bubble3D val="0"/>
            <c:spPr>
              <a:solidFill>
                <a:srgbClr val="005CA9"/>
              </a:solidFill>
              <a:ln w="25400">
                <a:noFill/>
              </a:ln>
              <a:effectLst/>
              <a:sp3d/>
            </c:spPr>
          </c:dPt>
          <c:dPt>
            <c:idx val="1"/>
            <c:bubble3D val="0"/>
            <c:spPr>
              <a:solidFill>
                <a:srgbClr val="FFCC00"/>
              </a:solidFill>
              <a:ln w="25400">
                <a:noFill/>
              </a:ln>
              <a:effectLst/>
              <a:sp3d/>
            </c:spPr>
          </c:dPt>
          <c:dPt>
            <c:idx val="2"/>
            <c:bubble3D val="0"/>
            <c:spPr>
              <a:solidFill>
                <a:srgbClr val="009640"/>
              </a:solidFill>
              <a:ln w="25400">
                <a:noFill/>
              </a:ln>
              <a:effectLst/>
              <a:sp3d/>
            </c:spPr>
          </c:dPt>
          <c:dLbls>
            <c:dLbl>
              <c:idx val="0"/>
              <c:layout>
                <c:manualLayout>
                  <c:x val="-0.21264459593869059"/>
                  <c:y val="-0.11359665528994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3489147049940106"/>
                  <c:y val="-0.2279925466588911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7295283593758576"/>
                  <c:y val="6.22759409029973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50800" dist="50800" dir="5400000" algn="ctr" rotWithShape="0">
                        <a:schemeClr val="tx1"/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List1!$B$2:$B$4</c:f>
              <c:strCache>
                <c:ptCount val="3"/>
                <c:pt idx="0">
                  <c:v>Nadlimitní</c:v>
                </c:pt>
                <c:pt idx="1">
                  <c:v>Podlimitní</c:v>
                </c:pt>
                <c:pt idx="2">
                  <c:v>VZMR</c:v>
                </c:pt>
              </c:strCache>
            </c:strRef>
          </c:cat>
          <c:val>
            <c:numRef>
              <c:f>List1!$C$2:$C$4</c:f>
              <c:numCache>
                <c:formatCode>General</c:formatCode>
                <c:ptCount val="3"/>
                <c:pt idx="0">
                  <c:v>178</c:v>
                </c:pt>
                <c:pt idx="1">
                  <c:v>41</c:v>
                </c:pt>
                <c:pt idx="2">
                  <c:v>104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659958012338523"/>
          <c:y val="0.86905103494102154"/>
          <c:w val="0.51522592711539672"/>
          <c:h val="0.1088189544412201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solidFill>
      <a:schemeClr val="bg1"/>
    </a:solidFill>
    <a:ln w="12700" cap="flat" cmpd="sng" algn="ctr">
      <a:solidFill>
        <a:schemeClr val="bg1">
          <a:alpha val="99000"/>
        </a:schemeClr>
      </a:solidFill>
      <a:round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C056CF-7CF9-43C6-8696-02A5C1A3472D}" type="datetimeFigureOut">
              <a:rPr lang="cs-CZ" smtClean="0"/>
              <a:t>01.03.2023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BAF9AE-FE98-4DE4-BA4E-DFC3DD3DAB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88412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B25C11-6D70-4A70-9816-E91FD3059ECB}" type="datetimeFigureOut">
              <a:rPr lang="cs-CZ" smtClean="0"/>
              <a:t>01.03.2023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6933D2-2F9C-4FC9-887A-F150A0C43E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7881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6933D2-2F9C-4FC9-887A-F150A0C43E92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0529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6933D2-2F9C-4FC9-887A-F150A0C43E92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4748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7AC7B-AC23-4E79-85E6-71547C81F2B5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40762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7AC7B-AC23-4E79-85E6-71547C81F2B5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52195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6933D2-2F9C-4FC9-887A-F150A0C43E92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8588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8" name="Obrázek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129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863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497398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4311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944398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2506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0704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1279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 a obsah_fotografie 1_dopln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12" name="Zástupný symbol pro text 14"/>
          <p:cNvSpPr>
            <a:spLocks noGrp="1"/>
          </p:cNvSpPr>
          <p:nvPr>
            <p:ph type="body" sz="quarter" idx="11" hasCustomPrompt="1"/>
          </p:nvPr>
        </p:nvSpPr>
        <p:spPr>
          <a:xfrm>
            <a:off x="6263945" y="3122340"/>
            <a:ext cx="3953073" cy="234539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500" baseline="0">
                <a:solidFill>
                  <a:srgbClr val="4343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 smtClean="0"/>
              <a:t>Kliknutím vložíte text.</a:t>
            </a:r>
            <a:endParaRPr lang="cs-CZ" dirty="0"/>
          </a:p>
        </p:txBody>
      </p:sp>
      <p:sp>
        <p:nvSpPr>
          <p:cNvPr id="13" name="Zástupný symbol pro text 2"/>
          <p:cNvSpPr>
            <a:spLocks noGrp="1"/>
          </p:cNvSpPr>
          <p:nvPr>
            <p:ph type="body" idx="12" hasCustomPrompt="1"/>
          </p:nvPr>
        </p:nvSpPr>
        <p:spPr>
          <a:xfrm>
            <a:off x="6263945" y="2119697"/>
            <a:ext cx="3953073" cy="823912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buNone/>
              <a:defRPr sz="2000" b="1">
                <a:solidFill>
                  <a:srgbClr val="434341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Kliknutím vložíte nadpis.</a:t>
            </a:r>
          </a:p>
        </p:txBody>
      </p:sp>
      <p:sp>
        <p:nvSpPr>
          <p:cNvPr id="5" name="Zástupný symbol pro obrázek 4"/>
          <p:cNvSpPr>
            <a:spLocks noGrp="1"/>
          </p:cNvSpPr>
          <p:nvPr>
            <p:ph type="pic" sz="quarter" idx="13"/>
          </p:nvPr>
        </p:nvSpPr>
        <p:spPr>
          <a:xfrm>
            <a:off x="0" y="-2959"/>
            <a:ext cx="5899951" cy="4813799"/>
          </a:xfrm>
          <a:custGeom>
            <a:avLst/>
            <a:gdLst>
              <a:gd name="connsiteX0" fmla="*/ 0 w 4038600"/>
              <a:gd name="connsiteY0" fmla="*/ 0 h 3381375"/>
              <a:gd name="connsiteX1" fmla="*/ 4038600 w 4038600"/>
              <a:gd name="connsiteY1" fmla="*/ 0 h 3381375"/>
              <a:gd name="connsiteX2" fmla="*/ 4038600 w 4038600"/>
              <a:gd name="connsiteY2" fmla="*/ 3381375 h 3381375"/>
              <a:gd name="connsiteX3" fmla="*/ 0 w 4038600"/>
              <a:gd name="connsiteY3" fmla="*/ 3381375 h 3381375"/>
              <a:gd name="connsiteX4" fmla="*/ 0 w 4038600"/>
              <a:gd name="connsiteY4" fmla="*/ 0 h 3381375"/>
              <a:gd name="connsiteX0" fmla="*/ 0 w 4038600"/>
              <a:gd name="connsiteY0" fmla="*/ 0 h 4791075"/>
              <a:gd name="connsiteX1" fmla="*/ 4038600 w 4038600"/>
              <a:gd name="connsiteY1" fmla="*/ 0 h 4791075"/>
              <a:gd name="connsiteX2" fmla="*/ 4038600 w 4038600"/>
              <a:gd name="connsiteY2" fmla="*/ 3381375 h 4791075"/>
              <a:gd name="connsiteX3" fmla="*/ 0 w 4038600"/>
              <a:gd name="connsiteY3" fmla="*/ 4791075 h 4791075"/>
              <a:gd name="connsiteX4" fmla="*/ 0 w 4038600"/>
              <a:gd name="connsiteY4" fmla="*/ 0 h 4791075"/>
              <a:gd name="connsiteX0" fmla="*/ 0 w 4038600"/>
              <a:gd name="connsiteY0" fmla="*/ 0 h 4703445"/>
              <a:gd name="connsiteX1" fmla="*/ 4038600 w 4038600"/>
              <a:gd name="connsiteY1" fmla="*/ 0 h 4703445"/>
              <a:gd name="connsiteX2" fmla="*/ 4038600 w 4038600"/>
              <a:gd name="connsiteY2" fmla="*/ 3381375 h 4703445"/>
              <a:gd name="connsiteX3" fmla="*/ 0 w 4038600"/>
              <a:gd name="connsiteY3" fmla="*/ 4703445 h 4703445"/>
              <a:gd name="connsiteX4" fmla="*/ 0 w 4038600"/>
              <a:gd name="connsiteY4" fmla="*/ 0 h 4703445"/>
              <a:gd name="connsiteX0" fmla="*/ 0 w 4038600"/>
              <a:gd name="connsiteY0" fmla="*/ 0 h 4813935"/>
              <a:gd name="connsiteX1" fmla="*/ 4038600 w 4038600"/>
              <a:gd name="connsiteY1" fmla="*/ 0 h 4813935"/>
              <a:gd name="connsiteX2" fmla="*/ 4038600 w 4038600"/>
              <a:gd name="connsiteY2" fmla="*/ 3381375 h 4813935"/>
              <a:gd name="connsiteX3" fmla="*/ 0 w 4038600"/>
              <a:gd name="connsiteY3" fmla="*/ 4813935 h 4813935"/>
              <a:gd name="connsiteX4" fmla="*/ 0 w 4038600"/>
              <a:gd name="connsiteY4" fmla="*/ 0 h 4813935"/>
              <a:gd name="connsiteX0" fmla="*/ 0 w 4038600"/>
              <a:gd name="connsiteY0" fmla="*/ 0 h 4781383"/>
              <a:gd name="connsiteX1" fmla="*/ 4038600 w 4038600"/>
              <a:gd name="connsiteY1" fmla="*/ 0 h 4781383"/>
              <a:gd name="connsiteX2" fmla="*/ 4038600 w 4038600"/>
              <a:gd name="connsiteY2" fmla="*/ 3381375 h 4781383"/>
              <a:gd name="connsiteX3" fmla="*/ 2959 w 4038600"/>
              <a:gd name="connsiteY3" fmla="*/ 4781383 h 4781383"/>
              <a:gd name="connsiteX4" fmla="*/ 0 w 4038600"/>
              <a:gd name="connsiteY4" fmla="*/ 0 h 4781383"/>
              <a:gd name="connsiteX0" fmla="*/ 0 w 4038600"/>
              <a:gd name="connsiteY0" fmla="*/ 0 h 4810976"/>
              <a:gd name="connsiteX1" fmla="*/ 4038600 w 4038600"/>
              <a:gd name="connsiteY1" fmla="*/ 0 h 4810976"/>
              <a:gd name="connsiteX2" fmla="*/ 4038600 w 4038600"/>
              <a:gd name="connsiteY2" fmla="*/ 3381375 h 4810976"/>
              <a:gd name="connsiteX3" fmla="*/ 2959 w 4038600"/>
              <a:gd name="connsiteY3" fmla="*/ 4810976 h 4810976"/>
              <a:gd name="connsiteX4" fmla="*/ 0 w 4038600"/>
              <a:gd name="connsiteY4" fmla="*/ 0 h 4810976"/>
              <a:gd name="connsiteX0" fmla="*/ 0 w 4038600"/>
              <a:gd name="connsiteY0" fmla="*/ 0 h 4805058"/>
              <a:gd name="connsiteX1" fmla="*/ 4038600 w 4038600"/>
              <a:gd name="connsiteY1" fmla="*/ 0 h 4805058"/>
              <a:gd name="connsiteX2" fmla="*/ 4038600 w 4038600"/>
              <a:gd name="connsiteY2" fmla="*/ 3381375 h 4805058"/>
              <a:gd name="connsiteX3" fmla="*/ 2959 w 4038600"/>
              <a:gd name="connsiteY3" fmla="*/ 4805058 h 4805058"/>
              <a:gd name="connsiteX4" fmla="*/ 0 w 4038600"/>
              <a:gd name="connsiteY4" fmla="*/ 0 h 4805058"/>
              <a:gd name="connsiteX0" fmla="*/ 0 w 5914747"/>
              <a:gd name="connsiteY0" fmla="*/ 2959 h 4808017"/>
              <a:gd name="connsiteX1" fmla="*/ 5914747 w 5914747"/>
              <a:gd name="connsiteY1" fmla="*/ 0 h 4808017"/>
              <a:gd name="connsiteX2" fmla="*/ 4038600 w 5914747"/>
              <a:gd name="connsiteY2" fmla="*/ 3384334 h 4808017"/>
              <a:gd name="connsiteX3" fmla="*/ 2959 w 5914747"/>
              <a:gd name="connsiteY3" fmla="*/ 4808017 h 4808017"/>
              <a:gd name="connsiteX4" fmla="*/ 0 w 5914747"/>
              <a:gd name="connsiteY4" fmla="*/ 2959 h 4808017"/>
              <a:gd name="connsiteX0" fmla="*/ 0 w 5899951"/>
              <a:gd name="connsiteY0" fmla="*/ 2959 h 4808017"/>
              <a:gd name="connsiteX1" fmla="*/ 5899951 w 5899951"/>
              <a:gd name="connsiteY1" fmla="*/ 0 h 4808017"/>
              <a:gd name="connsiteX2" fmla="*/ 4038600 w 5899951"/>
              <a:gd name="connsiteY2" fmla="*/ 3384334 h 4808017"/>
              <a:gd name="connsiteX3" fmla="*/ 2959 w 5899951"/>
              <a:gd name="connsiteY3" fmla="*/ 4808017 h 4808017"/>
              <a:gd name="connsiteX4" fmla="*/ 0 w 5899951"/>
              <a:gd name="connsiteY4" fmla="*/ 2959 h 4808017"/>
              <a:gd name="connsiteX0" fmla="*/ 0 w 5899951"/>
              <a:gd name="connsiteY0" fmla="*/ 2959 h 4808017"/>
              <a:gd name="connsiteX1" fmla="*/ 5899951 w 5899951"/>
              <a:gd name="connsiteY1" fmla="*/ 0 h 4808017"/>
              <a:gd name="connsiteX2" fmla="*/ 5226148 w 5899951"/>
              <a:gd name="connsiteY2" fmla="*/ 1916165 h 4808017"/>
              <a:gd name="connsiteX3" fmla="*/ 4038600 w 5899951"/>
              <a:gd name="connsiteY3" fmla="*/ 3384334 h 4808017"/>
              <a:gd name="connsiteX4" fmla="*/ 2959 w 5899951"/>
              <a:gd name="connsiteY4" fmla="*/ 4808017 h 4808017"/>
              <a:gd name="connsiteX5" fmla="*/ 0 w 5899951"/>
              <a:gd name="connsiteY5" fmla="*/ 2959 h 4808017"/>
              <a:gd name="connsiteX0" fmla="*/ 0 w 5899951"/>
              <a:gd name="connsiteY0" fmla="*/ 2959 h 4808017"/>
              <a:gd name="connsiteX1" fmla="*/ 5899951 w 5899951"/>
              <a:gd name="connsiteY1" fmla="*/ 0 h 4808017"/>
              <a:gd name="connsiteX2" fmla="*/ 5226148 w 5899951"/>
              <a:gd name="connsiteY2" fmla="*/ 1916165 h 4808017"/>
              <a:gd name="connsiteX3" fmla="*/ 4038600 w 5899951"/>
              <a:gd name="connsiteY3" fmla="*/ 3384334 h 4808017"/>
              <a:gd name="connsiteX4" fmla="*/ 2959 w 5899951"/>
              <a:gd name="connsiteY4" fmla="*/ 4808017 h 4808017"/>
              <a:gd name="connsiteX5" fmla="*/ 0 w 5899951"/>
              <a:gd name="connsiteY5" fmla="*/ 2959 h 4808017"/>
              <a:gd name="connsiteX0" fmla="*/ 0 w 5899951"/>
              <a:gd name="connsiteY0" fmla="*/ 2959 h 4808017"/>
              <a:gd name="connsiteX1" fmla="*/ 5899951 w 5899951"/>
              <a:gd name="connsiteY1" fmla="*/ 0 h 4808017"/>
              <a:gd name="connsiteX2" fmla="*/ 5226148 w 5899951"/>
              <a:gd name="connsiteY2" fmla="*/ 1916165 h 4808017"/>
              <a:gd name="connsiteX3" fmla="*/ 4038600 w 5899951"/>
              <a:gd name="connsiteY3" fmla="*/ 3384334 h 4808017"/>
              <a:gd name="connsiteX4" fmla="*/ 2959 w 5899951"/>
              <a:gd name="connsiteY4" fmla="*/ 4808017 h 4808017"/>
              <a:gd name="connsiteX5" fmla="*/ 0 w 5899951"/>
              <a:gd name="connsiteY5" fmla="*/ 2959 h 4808017"/>
              <a:gd name="connsiteX0" fmla="*/ 0 w 6064076"/>
              <a:gd name="connsiteY0" fmla="*/ 2959 h 4808017"/>
              <a:gd name="connsiteX1" fmla="*/ 5899951 w 6064076"/>
              <a:gd name="connsiteY1" fmla="*/ 0 h 4808017"/>
              <a:gd name="connsiteX2" fmla="*/ 4038600 w 6064076"/>
              <a:gd name="connsiteY2" fmla="*/ 3384334 h 4808017"/>
              <a:gd name="connsiteX3" fmla="*/ 2959 w 6064076"/>
              <a:gd name="connsiteY3" fmla="*/ 4808017 h 4808017"/>
              <a:gd name="connsiteX4" fmla="*/ 0 w 6064076"/>
              <a:gd name="connsiteY4" fmla="*/ 2959 h 4808017"/>
              <a:gd name="connsiteX0" fmla="*/ 0 w 5899951"/>
              <a:gd name="connsiteY0" fmla="*/ 2959 h 4808017"/>
              <a:gd name="connsiteX1" fmla="*/ 5899951 w 5899951"/>
              <a:gd name="connsiteY1" fmla="*/ 0 h 4808017"/>
              <a:gd name="connsiteX2" fmla="*/ 4038600 w 5899951"/>
              <a:gd name="connsiteY2" fmla="*/ 3384334 h 4808017"/>
              <a:gd name="connsiteX3" fmla="*/ 2959 w 5899951"/>
              <a:gd name="connsiteY3" fmla="*/ 4808017 h 4808017"/>
              <a:gd name="connsiteX4" fmla="*/ 0 w 5899951"/>
              <a:gd name="connsiteY4" fmla="*/ 2959 h 4808017"/>
              <a:gd name="connsiteX0" fmla="*/ 0 w 5899951"/>
              <a:gd name="connsiteY0" fmla="*/ 2959 h 4808017"/>
              <a:gd name="connsiteX1" fmla="*/ 5899951 w 5899951"/>
              <a:gd name="connsiteY1" fmla="*/ 0 h 4808017"/>
              <a:gd name="connsiteX2" fmla="*/ 4038600 w 5899951"/>
              <a:gd name="connsiteY2" fmla="*/ 3384334 h 4808017"/>
              <a:gd name="connsiteX3" fmla="*/ 2959 w 5899951"/>
              <a:gd name="connsiteY3" fmla="*/ 4808017 h 4808017"/>
              <a:gd name="connsiteX4" fmla="*/ 0 w 5899951"/>
              <a:gd name="connsiteY4" fmla="*/ 2959 h 4808017"/>
              <a:gd name="connsiteX0" fmla="*/ 0 w 5899951"/>
              <a:gd name="connsiteY0" fmla="*/ 2959 h 4808017"/>
              <a:gd name="connsiteX1" fmla="*/ 5899951 w 5899951"/>
              <a:gd name="connsiteY1" fmla="*/ 0 h 4808017"/>
              <a:gd name="connsiteX2" fmla="*/ 4038600 w 5899951"/>
              <a:gd name="connsiteY2" fmla="*/ 3384334 h 4808017"/>
              <a:gd name="connsiteX3" fmla="*/ 2959 w 5899951"/>
              <a:gd name="connsiteY3" fmla="*/ 4808017 h 4808017"/>
              <a:gd name="connsiteX4" fmla="*/ 0 w 5899951"/>
              <a:gd name="connsiteY4" fmla="*/ 2959 h 4808017"/>
              <a:gd name="connsiteX0" fmla="*/ 0 w 5899951"/>
              <a:gd name="connsiteY0" fmla="*/ 2959 h 4819478"/>
              <a:gd name="connsiteX1" fmla="*/ 5899951 w 5899951"/>
              <a:gd name="connsiteY1" fmla="*/ 0 h 4819478"/>
              <a:gd name="connsiteX2" fmla="*/ 4038600 w 5899951"/>
              <a:gd name="connsiteY2" fmla="*/ 3384334 h 4819478"/>
              <a:gd name="connsiteX3" fmla="*/ 2959 w 5899951"/>
              <a:gd name="connsiteY3" fmla="*/ 4808017 h 4819478"/>
              <a:gd name="connsiteX4" fmla="*/ 0 w 5899951"/>
              <a:gd name="connsiteY4" fmla="*/ 2959 h 4819478"/>
              <a:gd name="connsiteX0" fmla="*/ 0 w 5899951"/>
              <a:gd name="connsiteY0" fmla="*/ 2959 h 4819478"/>
              <a:gd name="connsiteX1" fmla="*/ 5899951 w 5899951"/>
              <a:gd name="connsiteY1" fmla="*/ 0 h 4819478"/>
              <a:gd name="connsiteX2" fmla="*/ 4038600 w 5899951"/>
              <a:gd name="connsiteY2" fmla="*/ 3384334 h 4819478"/>
              <a:gd name="connsiteX3" fmla="*/ 2959 w 5899951"/>
              <a:gd name="connsiteY3" fmla="*/ 4808017 h 4819478"/>
              <a:gd name="connsiteX4" fmla="*/ 0 w 5899951"/>
              <a:gd name="connsiteY4" fmla="*/ 2959 h 4819478"/>
              <a:gd name="connsiteX0" fmla="*/ 0 w 5899951"/>
              <a:gd name="connsiteY0" fmla="*/ 2959 h 4818103"/>
              <a:gd name="connsiteX1" fmla="*/ 5899951 w 5899951"/>
              <a:gd name="connsiteY1" fmla="*/ 0 h 4818103"/>
              <a:gd name="connsiteX2" fmla="*/ 4038600 w 5899951"/>
              <a:gd name="connsiteY2" fmla="*/ 3384334 h 4818103"/>
              <a:gd name="connsiteX3" fmla="*/ 2959 w 5899951"/>
              <a:gd name="connsiteY3" fmla="*/ 4808017 h 4818103"/>
              <a:gd name="connsiteX4" fmla="*/ 0 w 5899951"/>
              <a:gd name="connsiteY4" fmla="*/ 2959 h 4818103"/>
              <a:gd name="connsiteX0" fmla="*/ 0 w 5899951"/>
              <a:gd name="connsiteY0" fmla="*/ 2959 h 4814316"/>
              <a:gd name="connsiteX1" fmla="*/ 5899951 w 5899951"/>
              <a:gd name="connsiteY1" fmla="*/ 0 h 4814316"/>
              <a:gd name="connsiteX2" fmla="*/ 4038600 w 5899951"/>
              <a:gd name="connsiteY2" fmla="*/ 3384334 h 4814316"/>
              <a:gd name="connsiteX3" fmla="*/ 2959 w 5899951"/>
              <a:gd name="connsiteY3" fmla="*/ 4808017 h 4814316"/>
              <a:gd name="connsiteX4" fmla="*/ 0 w 5899951"/>
              <a:gd name="connsiteY4" fmla="*/ 2959 h 4814316"/>
              <a:gd name="connsiteX0" fmla="*/ 0 w 5899951"/>
              <a:gd name="connsiteY0" fmla="*/ 2959 h 4813843"/>
              <a:gd name="connsiteX1" fmla="*/ 5899951 w 5899951"/>
              <a:gd name="connsiteY1" fmla="*/ 0 h 4813843"/>
              <a:gd name="connsiteX2" fmla="*/ 4038600 w 5899951"/>
              <a:gd name="connsiteY2" fmla="*/ 3384334 h 4813843"/>
              <a:gd name="connsiteX3" fmla="*/ 2959 w 5899951"/>
              <a:gd name="connsiteY3" fmla="*/ 4808017 h 4813843"/>
              <a:gd name="connsiteX4" fmla="*/ 0 w 5899951"/>
              <a:gd name="connsiteY4" fmla="*/ 2959 h 4813843"/>
              <a:gd name="connsiteX0" fmla="*/ 0 w 5899951"/>
              <a:gd name="connsiteY0" fmla="*/ 2959 h 4813843"/>
              <a:gd name="connsiteX1" fmla="*/ 5899951 w 5899951"/>
              <a:gd name="connsiteY1" fmla="*/ 0 h 4813843"/>
              <a:gd name="connsiteX2" fmla="*/ 4038600 w 5899951"/>
              <a:gd name="connsiteY2" fmla="*/ 3384334 h 4813843"/>
              <a:gd name="connsiteX3" fmla="*/ 2959 w 5899951"/>
              <a:gd name="connsiteY3" fmla="*/ 4808017 h 4813843"/>
              <a:gd name="connsiteX4" fmla="*/ 0 w 5899951"/>
              <a:gd name="connsiteY4" fmla="*/ 2959 h 4813843"/>
              <a:gd name="connsiteX0" fmla="*/ 0 w 5899951"/>
              <a:gd name="connsiteY0" fmla="*/ 2959 h 4813843"/>
              <a:gd name="connsiteX1" fmla="*/ 5899951 w 5899951"/>
              <a:gd name="connsiteY1" fmla="*/ 0 h 4813843"/>
              <a:gd name="connsiteX2" fmla="*/ 4038600 w 5899951"/>
              <a:gd name="connsiteY2" fmla="*/ 3384334 h 4813843"/>
              <a:gd name="connsiteX3" fmla="*/ 2959 w 5899951"/>
              <a:gd name="connsiteY3" fmla="*/ 4808017 h 4813843"/>
              <a:gd name="connsiteX4" fmla="*/ 0 w 5899951"/>
              <a:gd name="connsiteY4" fmla="*/ 2959 h 4813843"/>
              <a:gd name="connsiteX0" fmla="*/ 0 w 5899951"/>
              <a:gd name="connsiteY0" fmla="*/ 2959 h 4813843"/>
              <a:gd name="connsiteX1" fmla="*/ 5899951 w 5899951"/>
              <a:gd name="connsiteY1" fmla="*/ 0 h 4813843"/>
              <a:gd name="connsiteX2" fmla="*/ 4038600 w 5899951"/>
              <a:gd name="connsiteY2" fmla="*/ 3384334 h 4813843"/>
              <a:gd name="connsiteX3" fmla="*/ 2959 w 5899951"/>
              <a:gd name="connsiteY3" fmla="*/ 4808017 h 4813843"/>
              <a:gd name="connsiteX4" fmla="*/ 0 w 5899951"/>
              <a:gd name="connsiteY4" fmla="*/ 2959 h 4813843"/>
              <a:gd name="connsiteX0" fmla="*/ 0 w 5899951"/>
              <a:gd name="connsiteY0" fmla="*/ 2959 h 4813843"/>
              <a:gd name="connsiteX1" fmla="*/ 5899951 w 5899951"/>
              <a:gd name="connsiteY1" fmla="*/ 0 h 4813843"/>
              <a:gd name="connsiteX2" fmla="*/ 4038600 w 5899951"/>
              <a:gd name="connsiteY2" fmla="*/ 3384334 h 4813843"/>
              <a:gd name="connsiteX3" fmla="*/ 2959 w 5899951"/>
              <a:gd name="connsiteY3" fmla="*/ 4808017 h 4813843"/>
              <a:gd name="connsiteX4" fmla="*/ 0 w 5899951"/>
              <a:gd name="connsiteY4" fmla="*/ 2959 h 4813843"/>
              <a:gd name="connsiteX0" fmla="*/ 0 w 5899951"/>
              <a:gd name="connsiteY0" fmla="*/ 2959 h 4813843"/>
              <a:gd name="connsiteX1" fmla="*/ 5899951 w 5899951"/>
              <a:gd name="connsiteY1" fmla="*/ 0 h 4813843"/>
              <a:gd name="connsiteX2" fmla="*/ 4038600 w 5899951"/>
              <a:gd name="connsiteY2" fmla="*/ 3384334 h 4813843"/>
              <a:gd name="connsiteX3" fmla="*/ 2959 w 5899951"/>
              <a:gd name="connsiteY3" fmla="*/ 4808017 h 4813843"/>
              <a:gd name="connsiteX4" fmla="*/ 0 w 5899951"/>
              <a:gd name="connsiteY4" fmla="*/ 2959 h 4813843"/>
              <a:gd name="connsiteX0" fmla="*/ 0 w 5899951"/>
              <a:gd name="connsiteY0" fmla="*/ 2959 h 4813843"/>
              <a:gd name="connsiteX1" fmla="*/ 5899951 w 5899951"/>
              <a:gd name="connsiteY1" fmla="*/ 0 h 4813843"/>
              <a:gd name="connsiteX2" fmla="*/ 4038600 w 5899951"/>
              <a:gd name="connsiteY2" fmla="*/ 3384334 h 4813843"/>
              <a:gd name="connsiteX3" fmla="*/ 2959 w 5899951"/>
              <a:gd name="connsiteY3" fmla="*/ 4808017 h 4813843"/>
              <a:gd name="connsiteX4" fmla="*/ 0 w 5899951"/>
              <a:gd name="connsiteY4" fmla="*/ 2959 h 4813843"/>
              <a:gd name="connsiteX0" fmla="*/ 0 w 5899951"/>
              <a:gd name="connsiteY0" fmla="*/ 2959 h 4814024"/>
              <a:gd name="connsiteX1" fmla="*/ 5899951 w 5899951"/>
              <a:gd name="connsiteY1" fmla="*/ 0 h 4814024"/>
              <a:gd name="connsiteX2" fmla="*/ 4038600 w 5899951"/>
              <a:gd name="connsiteY2" fmla="*/ 3384334 h 4814024"/>
              <a:gd name="connsiteX3" fmla="*/ 2959 w 5899951"/>
              <a:gd name="connsiteY3" fmla="*/ 4808017 h 4814024"/>
              <a:gd name="connsiteX4" fmla="*/ 0 w 5899951"/>
              <a:gd name="connsiteY4" fmla="*/ 2959 h 4814024"/>
              <a:gd name="connsiteX0" fmla="*/ 0 w 5899951"/>
              <a:gd name="connsiteY0" fmla="*/ 2959 h 4814191"/>
              <a:gd name="connsiteX1" fmla="*/ 5899951 w 5899951"/>
              <a:gd name="connsiteY1" fmla="*/ 0 h 4814191"/>
              <a:gd name="connsiteX2" fmla="*/ 4033736 w 5899951"/>
              <a:gd name="connsiteY2" fmla="*/ 3394062 h 4814191"/>
              <a:gd name="connsiteX3" fmla="*/ 2959 w 5899951"/>
              <a:gd name="connsiteY3" fmla="*/ 4808017 h 4814191"/>
              <a:gd name="connsiteX4" fmla="*/ 0 w 5899951"/>
              <a:gd name="connsiteY4" fmla="*/ 2959 h 4814191"/>
              <a:gd name="connsiteX0" fmla="*/ 0 w 5899951"/>
              <a:gd name="connsiteY0" fmla="*/ 2959 h 4814109"/>
              <a:gd name="connsiteX1" fmla="*/ 5899951 w 5899951"/>
              <a:gd name="connsiteY1" fmla="*/ 0 h 4814109"/>
              <a:gd name="connsiteX2" fmla="*/ 4033736 w 5899951"/>
              <a:gd name="connsiteY2" fmla="*/ 3394062 h 4814109"/>
              <a:gd name="connsiteX3" fmla="*/ 2959 w 5899951"/>
              <a:gd name="connsiteY3" fmla="*/ 4808017 h 4814109"/>
              <a:gd name="connsiteX4" fmla="*/ 0 w 5899951"/>
              <a:gd name="connsiteY4" fmla="*/ 2959 h 4814109"/>
              <a:gd name="connsiteX0" fmla="*/ 0 w 5899951"/>
              <a:gd name="connsiteY0" fmla="*/ 2959 h 4813799"/>
              <a:gd name="connsiteX1" fmla="*/ 5899951 w 5899951"/>
              <a:gd name="connsiteY1" fmla="*/ 0 h 4813799"/>
              <a:gd name="connsiteX2" fmla="*/ 4033736 w 5899951"/>
              <a:gd name="connsiteY2" fmla="*/ 3394062 h 4813799"/>
              <a:gd name="connsiteX3" fmla="*/ 2959 w 5899951"/>
              <a:gd name="connsiteY3" fmla="*/ 4808017 h 4813799"/>
              <a:gd name="connsiteX4" fmla="*/ 0 w 5899951"/>
              <a:gd name="connsiteY4" fmla="*/ 2959 h 4813799"/>
              <a:gd name="connsiteX0" fmla="*/ 0 w 5899951"/>
              <a:gd name="connsiteY0" fmla="*/ 2959 h 4813799"/>
              <a:gd name="connsiteX1" fmla="*/ 5899951 w 5899951"/>
              <a:gd name="connsiteY1" fmla="*/ 0 h 4813799"/>
              <a:gd name="connsiteX2" fmla="*/ 4033736 w 5899951"/>
              <a:gd name="connsiteY2" fmla="*/ 3394062 h 4813799"/>
              <a:gd name="connsiteX3" fmla="*/ 2959 w 5899951"/>
              <a:gd name="connsiteY3" fmla="*/ 4808017 h 4813799"/>
              <a:gd name="connsiteX4" fmla="*/ 0 w 5899951"/>
              <a:gd name="connsiteY4" fmla="*/ 2959 h 4813799"/>
              <a:gd name="connsiteX0" fmla="*/ 0 w 5899951"/>
              <a:gd name="connsiteY0" fmla="*/ 2959 h 4813799"/>
              <a:gd name="connsiteX1" fmla="*/ 5899951 w 5899951"/>
              <a:gd name="connsiteY1" fmla="*/ 0 h 4813799"/>
              <a:gd name="connsiteX2" fmla="*/ 4033736 w 5899951"/>
              <a:gd name="connsiteY2" fmla="*/ 3394062 h 4813799"/>
              <a:gd name="connsiteX3" fmla="*/ 2959 w 5899951"/>
              <a:gd name="connsiteY3" fmla="*/ 4808017 h 4813799"/>
              <a:gd name="connsiteX4" fmla="*/ 0 w 5899951"/>
              <a:gd name="connsiteY4" fmla="*/ 2959 h 4813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99951" h="4813799">
                <a:moveTo>
                  <a:pt x="0" y="2959"/>
                </a:moveTo>
                <a:lnTo>
                  <a:pt x="5899951" y="0"/>
                </a:lnTo>
                <a:cubicBezTo>
                  <a:pt x="5744116" y="1152947"/>
                  <a:pt x="5073502" y="2516017"/>
                  <a:pt x="4033736" y="3394062"/>
                </a:cubicBezTo>
                <a:cubicBezTo>
                  <a:pt x="2707977" y="4586705"/>
                  <a:pt x="1114214" y="4859092"/>
                  <a:pt x="2959" y="4808017"/>
                </a:cubicBezTo>
                <a:cubicBezTo>
                  <a:pt x="1973" y="3214223"/>
                  <a:pt x="986" y="1596753"/>
                  <a:pt x="0" y="2959"/>
                </a:cubicBezTo>
                <a:close/>
              </a:path>
            </a:pathLst>
          </a:custGeo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8770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 a obsah_mod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Obrázek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2"/>
          </a:xfrm>
          <a:prstGeom prst="rect">
            <a:avLst/>
          </a:prstGeom>
        </p:spPr>
      </p:pic>
      <p:sp>
        <p:nvSpPr>
          <p:cNvPr id="9" name="Nadpis 1"/>
          <p:cNvSpPr>
            <a:spLocks noGrp="1"/>
          </p:cNvSpPr>
          <p:nvPr>
            <p:ph type="title" hasCustomPrompt="1"/>
          </p:nvPr>
        </p:nvSpPr>
        <p:spPr>
          <a:xfrm>
            <a:off x="2164699" y="1772509"/>
            <a:ext cx="2883162" cy="1175966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 sz="3000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cs-CZ" dirty="0" smtClean="0"/>
              <a:t>Kliknutím </a:t>
            </a:r>
            <a:br>
              <a:rPr lang="cs-CZ" dirty="0" smtClean="0"/>
            </a:br>
            <a:r>
              <a:rPr lang="cs-CZ" dirty="0" smtClean="0"/>
              <a:t>vložíte </a:t>
            </a:r>
            <a:br>
              <a:rPr lang="cs-CZ" dirty="0" smtClean="0"/>
            </a:br>
            <a:r>
              <a:rPr lang="cs-CZ" dirty="0" smtClean="0"/>
              <a:t>nadpis.</a:t>
            </a:r>
            <a:endParaRPr lang="cs-CZ" dirty="0"/>
          </a:p>
        </p:txBody>
      </p:sp>
      <p:sp>
        <p:nvSpPr>
          <p:cNvPr id="16" name="Zástupný symbol pro text 14"/>
          <p:cNvSpPr>
            <a:spLocks noGrp="1"/>
          </p:cNvSpPr>
          <p:nvPr>
            <p:ph type="body" sz="quarter" idx="11" hasCustomPrompt="1"/>
          </p:nvPr>
        </p:nvSpPr>
        <p:spPr>
          <a:xfrm>
            <a:off x="6263945" y="3122340"/>
            <a:ext cx="3953073" cy="234539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500" baseline="0">
                <a:solidFill>
                  <a:srgbClr val="4343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 smtClean="0"/>
              <a:t>Kliknutím vložíte text.</a:t>
            </a:r>
            <a:endParaRPr lang="cs-CZ" dirty="0"/>
          </a:p>
        </p:txBody>
      </p:sp>
      <p:sp>
        <p:nvSpPr>
          <p:cNvPr id="24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6263945" y="2119697"/>
            <a:ext cx="3953073" cy="823912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buNone/>
              <a:defRPr sz="2000" b="1">
                <a:solidFill>
                  <a:srgbClr val="434341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Kliknutím vložíte nadpis.</a:t>
            </a:r>
          </a:p>
        </p:txBody>
      </p:sp>
    </p:spTree>
    <p:extLst>
      <p:ext uri="{BB962C8B-B14F-4D97-AF65-F5344CB8AC3E}">
        <p14:creationId xmlns:p14="http://schemas.microsoft.com/office/powerpoint/2010/main" val="593181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 a obsah_zele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 hasCustomPrompt="1"/>
          </p:nvPr>
        </p:nvSpPr>
        <p:spPr>
          <a:xfrm>
            <a:off x="2164699" y="1772509"/>
            <a:ext cx="2883162" cy="1175966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 sz="3000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cs-CZ" dirty="0" smtClean="0"/>
              <a:t>Kliknutím </a:t>
            </a:r>
            <a:br>
              <a:rPr lang="cs-CZ" dirty="0" smtClean="0"/>
            </a:br>
            <a:r>
              <a:rPr lang="cs-CZ" dirty="0" smtClean="0"/>
              <a:t>vložíte </a:t>
            </a:r>
            <a:br>
              <a:rPr lang="cs-CZ" dirty="0" smtClean="0"/>
            </a:br>
            <a:r>
              <a:rPr lang="cs-CZ" dirty="0" smtClean="0"/>
              <a:t>nadpis.</a:t>
            </a:r>
            <a:endParaRPr lang="cs-CZ" dirty="0"/>
          </a:p>
        </p:txBody>
      </p:sp>
      <p:sp>
        <p:nvSpPr>
          <p:cNvPr id="8" name="Zástupný symbol pro text 14"/>
          <p:cNvSpPr>
            <a:spLocks noGrp="1"/>
          </p:cNvSpPr>
          <p:nvPr>
            <p:ph type="body" sz="quarter" idx="11" hasCustomPrompt="1"/>
          </p:nvPr>
        </p:nvSpPr>
        <p:spPr>
          <a:xfrm>
            <a:off x="6263945" y="3122340"/>
            <a:ext cx="3953073" cy="234539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500" baseline="0">
                <a:solidFill>
                  <a:srgbClr val="4343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 smtClean="0"/>
              <a:t>Kliknutím vložíte text.</a:t>
            </a:r>
            <a:endParaRPr lang="cs-CZ" dirty="0"/>
          </a:p>
        </p:txBody>
      </p:sp>
      <p:sp>
        <p:nvSpPr>
          <p:cNvPr id="9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6263945" y="2119697"/>
            <a:ext cx="3953073" cy="823912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buNone/>
              <a:defRPr sz="2000" b="1">
                <a:solidFill>
                  <a:srgbClr val="434341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Kliknutím vložíte nadpis.</a:t>
            </a:r>
          </a:p>
        </p:txBody>
      </p:sp>
    </p:spTree>
    <p:extLst>
      <p:ext uri="{BB962C8B-B14F-4D97-AF65-F5344CB8AC3E}">
        <p14:creationId xmlns:p14="http://schemas.microsoft.com/office/powerpoint/2010/main" val="3669400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9409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 a obsah_zlu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4" cy="6858000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 hasCustomPrompt="1"/>
          </p:nvPr>
        </p:nvSpPr>
        <p:spPr>
          <a:xfrm>
            <a:off x="2164699" y="1772509"/>
            <a:ext cx="2883162" cy="1175966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 sz="3000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cs-CZ" dirty="0" smtClean="0"/>
              <a:t>Kliknutím </a:t>
            </a:r>
            <a:br>
              <a:rPr lang="cs-CZ" dirty="0" smtClean="0"/>
            </a:br>
            <a:r>
              <a:rPr lang="cs-CZ" dirty="0" smtClean="0"/>
              <a:t>vložíte </a:t>
            </a:r>
            <a:br>
              <a:rPr lang="cs-CZ" dirty="0" smtClean="0"/>
            </a:br>
            <a:r>
              <a:rPr lang="cs-CZ" dirty="0" smtClean="0"/>
              <a:t>nadpis.</a:t>
            </a:r>
            <a:endParaRPr lang="cs-CZ" dirty="0"/>
          </a:p>
        </p:txBody>
      </p:sp>
      <p:sp>
        <p:nvSpPr>
          <p:cNvPr id="8" name="Zástupný symbol pro text 14"/>
          <p:cNvSpPr>
            <a:spLocks noGrp="1"/>
          </p:cNvSpPr>
          <p:nvPr>
            <p:ph type="body" sz="quarter" idx="11" hasCustomPrompt="1"/>
          </p:nvPr>
        </p:nvSpPr>
        <p:spPr>
          <a:xfrm>
            <a:off x="6263945" y="3122340"/>
            <a:ext cx="3953073" cy="234539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500" baseline="0">
                <a:solidFill>
                  <a:srgbClr val="4343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 smtClean="0"/>
              <a:t>Kliknutím vložíte text.</a:t>
            </a:r>
            <a:endParaRPr lang="cs-CZ" dirty="0"/>
          </a:p>
        </p:txBody>
      </p:sp>
      <p:sp>
        <p:nvSpPr>
          <p:cNvPr id="9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6263945" y="2119697"/>
            <a:ext cx="3953073" cy="823912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buNone/>
              <a:defRPr sz="2000" b="1">
                <a:solidFill>
                  <a:srgbClr val="434341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Kliknutím vložíte nadpis.</a:t>
            </a:r>
          </a:p>
        </p:txBody>
      </p:sp>
    </p:spTree>
    <p:extLst>
      <p:ext uri="{BB962C8B-B14F-4D97-AF65-F5344CB8AC3E}">
        <p14:creationId xmlns:p14="http://schemas.microsoft.com/office/powerpoint/2010/main" val="815852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 (vetsi) a obsah_fotografie 1_dopln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12" name="Zástupný symbol pro text 14"/>
          <p:cNvSpPr>
            <a:spLocks noGrp="1"/>
          </p:cNvSpPr>
          <p:nvPr>
            <p:ph type="body" sz="quarter" idx="11" hasCustomPrompt="1"/>
          </p:nvPr>
        </p:nvSpPr>
        <p:spPr>
          <a:xfrm>
            <a:off x="6263945" y="3122340"/>
            <a:ext cx="3953073" cy="234539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500" baseline="0">
                <a:solidFill>
                  <a:srgbClr val="4343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 smtClean="0"/>
              <a:t>Kliknutím vložíte text.</a:t>
            </a:r>
            <a:endParaRPr lang="cs-CZ" dirty="0"/>
          </a:p>
        </p:txBody>
      </p:sp>
      <p:sp>
        <p:nvSpPr>
          <p:cNvPr id="13" name="Zástupný symbol pro text 2"/>
          <p:cNvSpPr>
            <a:spLocks noGrp="1"/>
          </p:cNvSpPr>
          <p:nvPr>
            <p:ph type="body" idx="12" hasCustomPrompt="1"/>
          </p:nvPr>
        </p:nvSpPr>
        <p:spPr>
          <a:xfrm>
            <a:off x="6263945" y="2119697"/>
            <a:ext cx="3953073" cy="823912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buNone/>
              <a:defRPr sz="3000" b="1">
                <a:solidFill>
                  <a:srgbClr val="434341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Kliknutím vložíte nadpis.</a:t>
            </a:r>
          </a:p>
        </p:txBody>
      </p:sp>
      <p:sp>
        <p:nvSpPr>
          <p:cNvPr id="5" name="Zástupný symbol pro obrázek 4"/>
          <p:cNvSpPr>
            <a:spLocks noGrp="1"/>
          </p:cNvSpPr>
          <p:nvPr>
            <p:ph type="pic" sz="quarter" idx="13"/>
          </p:nvPr>
        </p:nvSpPr>
        <p:spPr>
          <a:xfrm>
            <a:off x="0" y="-2959"/>
            <a:ext cx="5899951" cy="4813799"/>
          </a:xfrm>
          <a:custGeom>
            <a:avLst/>
            <a:gdLst>
              <a:gd name="connsiteX0" fmla="*/ 0 w 4038600"/>
              <a:gd name="connsiteY0" fmla="*/ 0 h 3381375"/>
              <a:gd name="connsiteX1" fmla="*/ 4038600 w 4038600"/>
              <a:gd name="connsiteY1" fmla="*/ 0 h 3381375"/>
              <a:gd name="connsiteX2" fmla="*/ 4038600 w 4038600"/>
              <a:gd name="connsiteY2" fmla="*/ 3381375 h 3381375"/>
              <a:gd name="connsiteX3" fmla="*/ 0 w 4038600"/>
              <a:gd name="connsiteY3" fmla="*/ 3381375 h 3381375"/>
              <a:gd name="connsiteX4" fmla="*/ 0 w 4038600"/>
              <a:gd name="connsiteY4" fmla="*/ 0 h 3381375"/>
              <a:gd name="connsiteX0" fmla="*/ 0 w 4038600"/>
              <a:gd name="connsiteY0" fmla="*/ 0 h 4791075"/>
              <a:gd name="connsiteX1" fmla="*/ 4038600 w 4038600"/>
              <a:gd name="connsiteY1" fmla="*/ 0 h 4791075"/>
              <a:gd name="connsiteX2" fmla="*/ 4038600 w 4038600"/>
              <a:gd name="connsiteY2" fmla="*/ 3381375 h 4791075"/>
              <a:gd name="connsiteX3" fmla="*/ 0 w 4038600"/>
              <a:gd name="connsiteY3" fmla="*/ 4791075 h 4791075"/>
              <a:gd name="connsiteX4" fmla="*/ 0 w 4038600"/>
              <a:gd name="connsiteY4" fmla="*/ 0 h 4791075"/>
              <a:gd name="connsiteX0" fmla="*/ 0 w 4038600"/>
              <a:gd name="connsiteY0" fmla="*/ 0 h 4703445"/>
              <a:gd name="connsiteX1" fmla="*/ 4038600 w 4038600"/>
              <a:gd name="connsiteY1" fmla="*/ 0 h 4703445"/>
              <a:gd name="connsiteX2" fmla="*/ 4038600 w 4038600"/>
              <a:gd name="connsiteY2" fmla="*/ 3381375 h 4703445"/>
              <a:gd name="connsiteX3" fmla="*/ 0 w 4038600"/>
              <a:gd name="connsiteY3" fmla="*/ 4703445 h 4703445"/>
              <a:gd name="connsiteX4" fmla="*/ 0 w 4038600"/>
              <a:gd name="connsiteY4" fmla="*/ 0 h 4703445"/>
              <a:gd name="connsiteX0" fmla="*/ 0 w 4038600"/>
              <a:gd name="connsiteY0" fmla="*/ 0 h 4813935"/>
              <a:gd name="connsiteX1" fmla="*/ 4038600 w 4038600"/>
              <a:gd name="connsiteY1" fmla="*/ 0 h 4813935"/>
              <a:gd name="connsiteX2" fmla="*/ 4038600 w 4038600"/>
              <a:gd name="connsiteY2" fmla="*/ 3381375 h 4813935"/>
              <a:gd name="connsiteX3" fmla="*/ 0 w 4038600"/>
              <a:gd name="connsiteY3" fmla="*/ 4813935 h 4813935"/>
              <a:gd name="connsiteX4" fmla="*/ 0 w 4038600"/>
              <a:gd name="connsiteY4" fmla="*/ 0 h 4813935"/>
              <a:gd name="connsiteX0" fmla="*/ 0 w 4038600"/>
              <a:gd name="connsiteY0" fmla="*/ 0 h 4781383"/>
              <a:gd name="connsiteX1" fmla="*/ 4038600 w 4038600"/>
              <a:gd name="connsiteY1" fmla="*/ 0 h 4781383"/>
              <a:gd name="connsiteX2" fmla="*/ 4038600 w 4038600"/>
              <a:gd name="connsiteY2" fmla="*/ 3381375 h 4781383"/>
              <a:gd name="connsiteX3" fmla="*/ 2959 w 4038600"/>
              <a:gd name="connsiteY3" fmla="*/ 4781383 h 4781383"/>
              <a:gd name="connsiteX4" fmla="*/ 0 w 4038600"/>
              <a:gd name="connsiteY4" fmla="*/ 0 h 4781383"/>
              <a:gd name="connsiteX0" fmla="*/ 0 w 4038600"/>
              <a:gd name="connsiteY0" fmla="*/ 0 h 4810976"/>
              <a:gd name="connsiteX1" fmla="*/ 4038600 w 4038600"/>
              <a:gd name="connsiteY1" fmla="*/ 0 h 4810976"/>
              <a:gd name="connsiteX2" fmla="*/ 4038600 w 4038600"/>
              <a:gd name="connsiteY2" fmla="*/ 3381375 h 4810976"/>
              <a:gd name="connsiteX3" fmla="*/ 2959 w 4038600"/>
              <a:gd name="connsiteY3" fmla="*/ 4810976 h 4810976"/>
              <a:gd name="connsiteX4" fmla="*/ 0 w 4038600"/>
              <a:gd name="connsiteY4" fmla="*/ 0 h 4810976"/>
              <a:gd name="connsiteX0" fmla="*/ 0 w 4038600"/>
              <a:gd name="connsiteY0" fmla="*/ 0 h 4805058"/>
              <a:gd name="connsiteX1" fmla="*/ 4038600 w 4038600"/>
              <a:gd name="connsiteY1" fmla="*/ 0 h 4805058"/>
              <a:gd name="connsiteX2" fmla="*/ 4038600 w 4038600"/>
              <a:gd name="connsiteY2" fmla="*/ 3381375 h 4805058"/>
              <a:gd name="connsiteX3" fmla="*/ 2959 w 4038600"/>
              <a:gd name="connsiteY3" fmla="*/ 4805058 h 4805058"/>
              <a:gd name="connsiteX4" fmla="*/ 0 w 4038600"/>
              <a:gd name="connsiteY4" fmla="*/ 0 h 4805058"/>
              <a:gd name="connsiteX0" fmla="*/ 0 w 5914747"/>
              <a:gd name="connsiteY0" fmla="*/ 2959 h 4808017"/>
              <a:gd name="connsiteX1" fmla="*/ 5914747 w 5914747"/>
              <a:gd name="connsiteY1" fmla="*/ 0 h 4808017"/>
              <a:gd name="connsiteX2" fmla="*/ 4038600 w 5914747"/>
              <a:gd name="connsiteY2" fmla="*/ 3384334 h 4808017"/>
              <a:gd name="connsiteX3" fmla="*/ 2959 w 5914747"/>
              <a:gd name="connsiteY3" fmla="*/ 4808017 h 4808017"/>
              <a:gd name="connsiteX4" fmla="*/ 0 w 5914747"/>
              <a:gd name="connsiteY4" fmla="*/ 2959 h 4808017"/>
              <a:gd name="connsiteX0" fmla="*/ 0 w 5899951"/>
              <a:gd name="connsiteY0" fmla="*/ 2959 h 4808017"/>
              <a:gd name="connsiteX1" fmla="*/ 5899951 w 5899951"/>
              <a:gd name="connsiteY1" fmla="*/ 0 h 4808017"/>
              <a:gd name="connsiteX2" fmla="*/ 4038600 w 5899951"/>
              <a:gd name="connsiteY2" fmla="*/ 3384334 h 4808017"/>
              <a:gd name="connsiteX3" fmla="*/ 2959 w 5899951"/>
              <a:gd name="connsiteY3" fmla="*/ 4808017 h 4808017"/>
              <a:gd name="connsiteX4" fmla="*/ 0 w 5899951"/>
              <a:gd name="connsiteY4" fmla="*/ 2959 h 4808017"/>
              <a:gd name="connsiteX0" fmla="*/ 0 w 5899951"/>
              <a:gd name="connsiteY0" fmla="*/ 2959 h 4808017"/>
              <a:gd name="connsiteX1" fmla="*/ 5899951 w 5899951"/>
              <a:gd name="connsiteY1" fmla="*/ 0 h 4808017"/>
              <a:gd name="connsiteX2" fmla="*/ 5226148 w 5899951"/>
              <a:gd name="connsiteY2" fmla="*/ 1916165 h 4808017"/>
              <a:gd name="connsiteX3" fmla="*/ 4038600 w 5899951"/>
              <a:gd name="connsiteY3" fmla="*/ 3384334 h 4808017"/>
              <a:gd name="connsiteX4" fmla="*/ 2959 w 5899951"/>
              <a:gd name="connsiteY4" fmla="*/ 4808017 h 4808017"/>
              <a:gd name="connsiteX5" fmla="*/ 0 w 5899951"/>
              <a:gd name="connsiteY5" fmla="*/ 2959 h 4808017"/>
              <a:gd name="connsiteX0" fmla="*/ 0 w 5899951"/>
              <a:gd name="connsiteY0" fmla="*/ 2959 h 4808017"/>
              <a:gd name="connsiteX1" fmla="*/ 5899951 w 5899951"/>
              <a:gd name="connsiteY1" fmla="*/ 0 h 4808017"/>
              <a:gd name="connsiteX2" fmla="*/ 5226148 w 5899951"/>
              <a:gd name="connsiteY2" fmla="*/ 1916165 h 4808017"/>
              <a:gd name="connsiteX3" fmla="*/ 4038600 w 5899951"/>
              <a:gd name="connsiteY3" fmla="*/ 3384334 h 4808017"/>
              <a:gd name="connsiteX4" fmla="*/ 2959 w 5899951"/>
              <a:gd name="connsiteY4" fmla="*/ 4808017 h 4808017"/>
              <a:gd name="connsiteX5" fmla="*/ 0 w 5899951"/>
              <a:gd name="connsiteY5" fmla="*/ 2959 h 4808017"/>
              <a:gd name="connsiteX0" fmla="*/ 0 w 5899951"/>
              <a:gd name="connsiteY0" fmla="*/ 2959 h 4808017"/>
              <a:gd name="connsiteX1" fmla="*/ 5899951 w 5899951"/>
              <a:gd name="connsiteY1" fmla="*/ 0 h 4808017"/>
              <a:gd name="connsiteX2" fmla="*/ 5226148 w 5899951"/>
              <a:gd name="connsiteY2" fmla="*/ 1916165 h 4808017"/>
              <a:gd name="connsiteX3" fmla="*/ 4038600 w 5899951"/>
              <a:gd name="connsiteY3" fmla="*/ 3384334 h 4808017"/>
              <a:gd name="connsiteX4" fmla="*/ 2959 w 5899951"/>
              <a:gd name="connsiteY4" fmla="*/ 4808017 h 4808017"/>
              <a:gd name="connsiteX5" fmla="*/ 0 w 5899951"/>
              <a:gd name="connsiteY5" fmla="*/ 2959 h 4808017"/>
              <a:gd name="connsiteX0" fmla="*/ 0 w 6064076"/>
              <a:gd name="connsiteY0" fmla="*/ 2959 h 4808017"/>
              <a:gd name="connsiteX1" fmla="*/ 5899951 w 6064076"/>
              <a:gd name="connsiteY1" fmla="*/ 0 h 4808017"/>
              <a:gd name="connsiteX2" fmla="*/ 4038600 w 6064076"/>
              <a:gd name="connsiteY2" fmla="*/ 3384334 h 4808017"/>
              <a:gd name="connsiteX3" fmla="*/ 2959 w 6064076"/>
              <a:gd name="connsiteY3" fmla="*/ 4808017 h 4808017"/>
              <a:gd name="connsiteX4" fmla="*/ 0 w 6064076"/>
              <a:gd name="connsiteY4" fmla="*/ 2959 h 4808017"/>
              <a:gd name="connsiteX0" fmla="*/ 0 w 5899951"/>
              <a:gd name="connsiteY0" fmla="*/ 2959 h 4808017"/>
              <a:gd name="connsiteX1" fmla="*/ 5899951 w 5899951"/>
              <a:gd name="connsiteY1" fmla="*/ 0 h 4808017"/>
              <a:gd name="connsiteX2" fmla="*/ 4038600 w 5899951"/>
              <a:gd name="connsiteY2" fmla="*/ 3384334 h 4808017"/>
              <a:gd name="connsiteX3" fmla="*/ 2959 w 5899951"/>
              <a:gd name="connsiteY3" fmla="*/ 4808017 h 4808017"/>
              <a:gd name="connsiteX4" fmla="*/ 0 w 5899951"/>
              <a:gd name="connsiteY4" fmla="*/ 2959 h 4808017"/>
              <a:gd name="connsiteX0" fmla="*/ 0 w 5899951"/>
              <a:gd name="connsiteY0" fmla="*/ 2959 h 4808017"/>
              <a:gd name="connsiteX1" fmla="*/ 5899951 w 5899951"/>
              <a:gd name="connsiteY1" fmla="*/ 0 h 4808017"/>
              <a:gd name="connsiteX2" fmla="*/ 4038600 w 5899951"/>
              <a:gd name="connsiteY2" fmla="*/ 3384334 h 4808017"/>
              <a:gd name="connsiteX3" fmla="*/ 2959 w 5899951"/>
              <a:gd name="connsiteY3" fmla="*/ 4808017 h 4808017"/>
              <a:gd name="connsiteX4" fmla="*/ 0 w 5899951"/>
              <a:gd name="connsiteY4" fmla="*/ 2959 h 4808017"/>
              <a:gd name="connsiteX0" fmla="*/ 0 w 5899951"/>
              <a:gd name="connsiteY0" fmla="*/ 2959 h 4808017"/>
              <a:gd name="connsiteX1" fmla="*/ 5899951 w 5899951"/>
              <a:gd name="connsiteY1" fmla="*/ 0 h 4808017"/>
              <a:gd name="connsiteX2" fmla="*/ 4038600 w 5899951"/>
              <a:gd name="connsiteY2" fmla="*/ 3384334 h 4808017"/>
              <a:gd name="connsiteX3" fmla="*/ 2959 w 5899951"/>
              <a:gd name="connsiteY3" fmla="*/ 4808017 h 4808017"/>
              <a:gd name="connsiteX4" fmla="*/ 0 w 5899951"/>
              <a:gd name="connsiteY4" fmla="*/ 2959 h 4808017"/>
              <a:gd name="connsiteX0" fmla="*/ 0 w 5899951"/>
              <a:gd name="connsiteY0" fmla="*/ 2959 h 4819478"/>
              <a:gd name="connsiteX1" fmla="*/ 5899951 w 5899951"/>
              <a:gd name="connsiteY1" fmla="*/ 0 h 4819478"/>
              <a:gd name="connsiteX2" fmla="*/ 4038600 w 5899951"/>
              <a:gd name="connsiteY2" fmla="*/ 3384334 h 4819478"/>
              <a:gd name="connsiteX3" fmla="*/ 2959 w 5899951"/>
              <a:gd name="connsiteY3" fmla="*/ 4808017 h 4819478"/>
              <a:gd name="connsiteX4" fmla="*/ 0 w 5899951"/>
              <a:gd name="connsiteY4" fmla="*/ 2959 h 4819478"/>
              <a:gd name="connsiteX0" fmla="*/ 0 w 5899951"/>
              <a:gd name="connsiteY0" fmla="*/ 2959 h 4819478"/>
              <a:gd name="connsiteX1" fmla="*/ 5899951 w 5899951"/>
              <a:gd name="connsiteY1" fmla="*/ 0 h 4819478"/>
              <a:gd name="connsiteX2" fmla="*/ 4038600 w 5899951"/>
              <a:gd name="connsiteY2" fmla="*/ 3384334 h 4819478"/>
              <a:gd name="connsiteX3" fmla="*/ 2959 w 5899951"/>
              <a:gd name="connsiteY3" fmla="*/ 4808017 h 4819478"/>
              <a:gd name="connsiteX4" fmla="*/ 0 w 5899951"/>
              <a:gd name="connsiteY4" fmla="*/ 2959 h 4819478"/>
              <a:gd name="connsiteX0" fmla="*/ 0 w 5899951"/>
              <a:gd name="connsiteY0" fmla="*/ 2959 h 4818103"/>
              <a:gd name="connsiteX1" fmla="*/ 5899951 w 5899951"/>
              <a:gd name="connsiteY1" fmla="*/ 0 h 4818103"/>
              <a:gd name="connsiteX2" fmla="*/ 4038600 w 5899951"/>
              <a:gd name="connsiteY2" fmla="*/ 3384334 h 4818103"/>
              <a:gd name="connsiteX3" fmla="*/ 2959 w 5899951"/>
              <a:gd name="connsiteY3" fmla="*/ 4808017 h 4818103"/>
              <a:gd name="connsiteX4" fmla="*/ 0 w 5899951"/>
              <a:gd name="connsiteY4" fmla="*/ 2959 h 4818103"/>
              <a:gd name="connsiteX0" fmla="*/ 0 w 5899951"/>
              <a:gd name="connsiteY0" fmla="*/ 2959 h 4814316"/>
              <a:gd name="connsiteX1" fmla="*/ 5899951 w 5899951"/>
              <a:gd name="connsiteY1" fmla="*/ 0 h 4814316"/>
              <a:gd name="connsiteX2" fmla="*/ 4038600 w 5899951"/>
              <a:gd name="connsiteY2" fmla="*/ 3384334 h 4814316"/>
              <a:gd name="connsiteX3" fmla="*/ 2959 w 5899951"/>
              <a:gd name="connsiteY3" fmla="*/ 4808017 h 4814316"/>
              <a:gd name="connsiteX4" fmla="*/ 0 w 5899951"/>
              <a:gd name="connsiteY4" fmla="*/ 2959 h 4814316"/>
              <a:gd name="connsiteX0" fmla="*/ 0 w 5899951"/>
              <a:gd name="connsiteY0" fmla="*/ 2959 h 4813843"/>
              <a:gd name="connsiteX1" fmla="*/ 5899951 w 5899951"/>
              <a:gd name="connsiteY1" fmla="*/ 0 h 4813843"/>
              <a:gd name="connsiteX2" fmla="*/ 4038600 w 5899951"/>
              <a:gd name="connsiteY2" fmla="*/ 3384334 h 4813843"/>
              <a:gd name="connsiteX3" fmla="*/ 2959 w 5899951"/>
              <a:gd name="connsiteY3" fmla="*/ 4808017 h 4813843"/>
              <a:gd name="connsiteX4" fmla="*/ 0 w 5899951"/>
              <a:gd name="connsiteY4" fmla="*/ 2959 h 4813843"/>
              <a:gd name="connsiteX0" fmla="*/ 0 w 5899951"/>
              <a:gd name="connsiteY0" fmla="*/ 2959 h 4813843"/>
              <a:gd name="connsiteX1" fmla="*/ 5899951 w 5899951"/>
              <a:gd name="connsiteY1" fmla="*/ 0 h 4813843"/>
              <a:gd name="connsiteX2" fmla="*/ 4038600 w 5899951"/>
              <a:gd name="connsiteY2" fmla="*/ 3384334 h 4813843"/>
              <a:gd name="connsiteX3" fmla="*/ 2959 w 5899951"/>
              <a:gd name="connsiteY3" fmla="*/ 4808017 h 4813843"/>
              <a:gd name="connsiteX4" fmla="*/ 0 w 5899951"/>
              <a:gd name="connsiteY4" fmla="*/ 2959 h 4813843"/>
              <a:gd name="connsiteX0" fmla="*/ 0 w 5899951"/>
              <a:gd name="connsiteY0" fmla="*/ 2959 h 4813843"/>
              <a:gd name="connsiteX1" fmla="*/ 5899951 w 5899951"/>
              <a:gd name="connsiteY1" fmla="*/ 0 h 4813843"/>
              <a:gd name="connsiteX2" fmla="*/ 4038600 w 5899951"/>
              <a:gd name="connsiteY2" fmla="*/ 3384334 h 4813843"/>
              <a:gd name="connsiteX3" fmla="*/ 2959 w 5899951"/>
              <a:gd name="connsiteY3" fmla="*/ 4808017 h 4813843"/>
              <a:gd name="connsiteX4" fmla="*/ 0 w 5899951"/>
              <a:gd name="connsiteY4" fmla="*/ 2959 h 4813843"/>
              <a:gd name="connsiteX0" fmla="*/ 0 w 5899951"/>
              <a:gd name="connsiteY0" fmla="*/ 2959 h 4813843"/>
              <a:gd name="connsiteX1" fmla="*/ 5899951 w 5899951"/>
              <a:gd name="connsiteY1" fmla="*/ 0 h 4813843"/>
              <a:gd name="connsiteX2" fmla="*/ 4038600 w 5899951"/>
              <a:gd name="connsiteY2" fmla="*/ 3384334 h 4813843"/>
              <a:gd name="connsiteX3" fmla="*/ 2959 w 5899951"/>
              <a:gd name="connsiteY3" fmla="*/ 4808017 h 4813843"/>
              <a:gd name="connsiteX4" fmla="*/ 0 w 5899951"/>
              <a:gd name="connsiteY4" fmla="*/ 2959 h 4813843"/>
              <a:gd name="connsiteX0" fmla="*/ 0 w 5899951"/>
              <a:gd name="connsiteY0" fmla="*/ 2959 h 4813843"/>
              <a:gd name="connsiteX1" fmla="*/ 5899951 w 5899951"/>
              <a:gd name="connsiteY1" fmla="*/ 0 h 4813843"/>
              <a:gd name="connsiteX2" fmla="*/ 4038600 w 5899951"/>
              <a:gd name="connsiteY2" fmla="*/ 3384334 h 4813843"/>
              <a:gd name="connsiteX3" fmla="*/ 2959 w 5899951"/>
              <a:gd name="connsiteY3" fmla="*/ 4808017 h 4813843"/>
              <a:gd name="connsiteX4" fmla="*/ 0 w 5899951"/>
              <a:gd name="connsiteY4" fmla="*/ 2959 h 4813843"/>
              <a:gd name="connsiteX0" fmla="*/ 0 w 5899951"/>
              <a:gd name="connsiteY0" fmla="*/ 2959 h 4813843"/>
              <a:gd name="connsiteX1" fmla="*/ 5899951 w 5899951"/>
              <a:gd name="connsiteY1" fmla="*/ 0 h 4813843"/>
              <a:gd name="connsiteX2" fmla="*/ 4038600 w 5899951"/>
              <a:gd name="connsiteY2" fmla="*/ 3384334 h 4813843"/>
              <a:gd name="connsiteX3" fmla="*/ 2959 w 5899951"/>
              <a:gd name="connsiteY3" fmla="*/ 4808017 h 4813843"/>
              <a:gd name="connsiteX4" fmla="*/ 0 w 5899951"/>
              <a:gd name="connsiteY4" fmla="*/ 2959 h 4813843"/>
              <a:gd name="connsiteX0" fmla="*/ 0 w 5899951"/>
              <a:gd name="connsiteY0" fmla="*/ 2959 h 4813843"/>
              <a:gd name="connsiteX1" fmla="*/ 5899951 w 5899951"/>
              <a:gd name="connsiteY1" fmla="*/ 0 h 4813843"/>
              <a:gd name="connsiteX2" fmla="*/ 4038600 w 5899951"/>
              <a:gd name="connsiteY2" fmla="*/ 3384334 h 4813843"/>
              <a:gd name="connsiteX3" fmla="*/ 2959 w 5899951"/>
              <a:gd name="connsiteY3" fmla="*/ 4808017 h 4813843"/>
              <a:gd name="connsiteX4" fmla="*/ 0 w 5899951"/>
              <a:gd name="connsiteY4" fmla="*/ 2959 h 4813843"/>
              <a:gd name="connsiteX0" fmla="*/ 0 w 5899951"/>
              <a:gd name="connsiteY0" fmla="*/ 2959 h 4814024"/>
              <a:gd name="connsiteX1" fmla="*/ 5899951 w 5899951"/>
              <a:gd name="connsiteY1" fmla="*/ 0 h 4814024"/>
              <a:gd name="connsiteX2" fmla="*/ 4038600 w 5899951"/>
              <a:gd name="connsiteY2" fmla="*/ 3384334 h 4814024"/>
              <a:gd name="connsiteX3" fmla="*/ 2959 w 5899951"/>
              <a:gd name="connsiteY3" fmla="*/ 4808017 h 4814024"/>
              <a:gd name="connsiteX4" fmla="*/ 0 w 5899951"/>
              <a:gd name="connsiteY4" fmla="*/ 2959 h 4814024"/>
              <a:gd name="connsiteX0" fmla="*/ 0 w 5899951"/>
              <a:gd name="connsiteY0" fmla="*/ 2959 h 4814191"/>
              <a:gd name="connsiteX1" fmla="*/ 5899951 w 5899951"/>
              <a:gd name="connsiteY1" fmla="*/ 0 h 4814191"/>
              <a:gd name="connsiteX2" fmla="*/ 4033736 w 5899951"/>
              <a:gd name="connsiteY2" fmla="*/ 3394062 h 4814191"/>
              <a:gd name="connsiteX3" fmla="*/ 2959 w 5899951"/>
              <a:gd name="connsiteY3" fmla="*/ 4808017 h 4814191"/>
              <a:gd name="connsiteX4" fmla="*/ 0 w 5899951"/>
              <a:gd name="connsiteY4" fmla="*/ 2959 h 4814191"/>
              <a:gd name="connsiteX0" fmla="*/ 0 w 5899951"/>
              <a:gd name="connsiteY0" fmla="*/ 2959 h 4814109"/>
              <a:gd name="connsiteX1" fmla="*/ 5899951 w 5899951"/>
              <a:gd name="connsiteY1" fmla="*/ 0 h 4814109"/>
              <a:gd name="connsiteX2" fmla="*/ 4033736 w 5899951"/>
              <a:gd name="connsiteY2" fmla="*/ 3394062 h 4814109"/>
              <a:gd name="connsiteX3" fmla="*/ 2959 w 5899951"/>
              <a:gd name="connsiteY3" fmla="*/ 4808017 h 4814109"/>
              <a:gd name="connsiteX4" fmla="*/ 0 w 5899951"/>
              <a:gd name="connsiteY4" fmla="*/ 2959 h 4814109"/>
              <a:gd name="connsiteX0" fmla="*/ 0 w 5899951"/>
              <a:gd name="connsiteY0" fmla="*/ 2959 h 4813799"/>
              <a:gd name="connsiteX1" fmla="*/ 5899951 w 5899951"/>
              <a:gd name="connsiteY1" fmla="*/ 0 h 4813799"/>
              <a:gd name="connsiteX2" fmla="*/ 4033736 w 5899951"/>
              <a:gd name="connsiteY2" fmla="*/ 3394062 h 4813799"/>
              <a:gd name="connsiteX3" fmla="*/ 2959 w 5899951"/>
              <a:gd name="connsiteY3" fmla="*/ 4808017 h 4813799"/>
              <a:gd name="connsiteX4" fmla="*/ 0 w 5899951"/>
              <a:gd name="connsiteY4" fmla="*/ 2959 h 4813799"/>
              <a:gd name="connsiteX0" fmla="*/ 0 w 5899951"/>
              <a:gd name="connsiteY0" fmla="*/ 2959 h 4813799"/>
              <a:gd name="connsiteX1" fmla="*/ 5899951 w 5899951"/>
              <a:gd name="connsiteY1" fmla="*/ 0 h 4813799"/>
              <a:gd name="connsiteX2" fmla="*/ 4033736 w 5899951"/>
              <a:gd name="connsiteY2" fmla="*/ 3394062 h 4813799"/>
              <a:gd name="connsiteX3" fmla="*/ 2959 w 5899951"/>
              <a:gd name="connsiteY3" fmla="*/ 4808017 h 4813799"/>
              <a:gd name="connsiteX4" fmla="*/ 0 w 5899951"/>
              <a:gd name="connsiteY4" fmla="*/ 2959 h 4813799"/>
              <a:gd name="connsiteX0" fmla="*/ 0 w 5899951"/>
              <a:gd name="connsiteY0" fmla="*/ 2959 h 4813799"/>
              <a:gd name="connsiteX1" fmla="*/ 5899951 w 5899951"/>
              <a:gd name="connsiteY1" fmla="*/ 0 h 4813799"/>
              <a:gd name="connsiteX2" fmla="*/ 4033736 w 5899951"/>
              <a:gd name="connsiteY2" fmla="*/ 3394062 h 4813799"/>
              <a:gd name="connsiteX3" fmla="*/ 2959 w 5899951"/>
              <a:gd name="connsiteY3" fmla="*/ 4808017 h 4813799"/>
              <a:gd name="connsiteX4" fmla="*/ 0 w 5899951"/>
              <a:gd name="connsiteY4" fmla="*/ 2959 h 4813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99951" h="4813799">
                <a:moveTo>
                  <a:pt x="0" y="2959"/>
                </a:moveTo>
                <a:lnTo>
                  <a:pt x="5899951" y="0"/>
                </a:lnTo>
                <a:cubicBezTo>
                  <a:pt x="5744116" y="1152947"/>
                  <a:pt x="5073502" y="2516017"/>
                  <a:pt x="4033736" y="3394062"/>
                </a:cubicBezTo>
                <a:cubicBezTo>
                  <a:pt x="2707977" y="4586705"/>
                  <a:pt x="1114214" y="4859092"/>
                  <a:pt x="2959" y="4808017"/>
                </a:cubicBezTo>
                <a:cubicBezTo>
                  <a:pt x="1973" y="3214223"/>
                  <a:pt x="986" y="1596753"/>
                  <a:pt x="0" y="2959"/>
                </a:cubicBezTo>
                <a:close/>
              </a:path>
            </a:pathLst>
          </a:custGeo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0794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6419460" y="3951822"/>
            <a:ext cx="5083628" cy="82545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6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 smtClean="0"/>
              <a:t>Kliknutím vložíte podnadpis. </a:t>
            </a:r>
          </a:p>
        </p:txBody>
      </p:sp>
      <p:sp>
        <p:nvSpPr>
          <p:cNvPr id="16" name="Nadpis 1"/>
          <p:cNvSpPr>
            <a:spLocks noGrp="1"/>
          </p:cNvSpPr>
          <p:nvPr>
            <p:ph type="title" hasCustomPrompt="1"/>
          </p:nvPr>
        </p:nvSpPr>
        <p:spPr>
          <a:xfrm>
            <a:off x="6419460" y="2784879"/>
            <a:ext cx="5083628" cy="1157611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 sz="4200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cs-CZ" dirty="0" smtClean="0"/>
              <a:t>Kliknutím </a:t>
            </a:r>
            <a:br>
              <a:rPr lang="cs-CZ" dirty="0" smtClean="0"/>
            </a:br>
            <a:r>
              <a:rPr lang="cs-CZ" dirty="0" smtClean="0"/>
              <a:t>vložíte nadpis.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21118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236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3/1/2023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996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189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245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567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489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087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2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49" r:id="rId22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cnpk.cz/blog/strana-37-v-casopise-verejne-zakazky-je-nase" TargetMode="Externa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UpcgMI5oKds" TargetMode="Externa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shop.cnpk.cz/" TargetMode="Externa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ctrTitle"/>
          </p:nvPr>
        </p:nvSpPr>
        <p:spPr>
          <a:xfrm>
            <a:off x="5229206" y="2130656"/>
            <a:ext cx="6089582" cy="2451490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cs-CZ" sz="4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ZPRÁVA O ČINNOSTI ZA ROK 2022</a:t>
            </a:r>
            <a:endParaRPr lang="cs-CZ" sz="4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277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341293" y="1558267"/>
            <a:ext cx="3531766" cy="2119131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cs-CZ" dirty="0" smtClean="0"/>
              <a:t>DYNAMICKÝ NÁKUPNÍ SYSTÉM</a:t>
            </a:r>
            <a:endParaRPr lang="cs-CZ" dirty="0"/>
          </a:p>
        </p:txBody>
      </p:sp>
      <p:sp>
        <p:nvSpPr>
          <p:cNvPr id="6" name="Zástupný symbol pro text 2"/>
          <p:cNvSpPr>
            <a:spLocks noGrp="1"/>
          </p:cNvSpPr>
          <p:nvPr>
            <p:ph type="body" sz="quarter" idx="11"/>
          </p:nvPr>
        </p:nvSpPr>
        <p:spPr>
          <a:xfrm>
            <a:off x="5814983" y="464024"/>
            <a:ext cx="6377017" cy="2174673"/>
          </a:xfrm>
        </p:spPr>
        <p:txBody>
          <a:bodyPr>
            <a:normAutofit/>
          </a:bodyPr>
          <a:lstStyle/>
          <a:p>
            <a:pPr lvl="1" indent="0" algn="just">
              <a:buNone/>
            </a:pPr>
            <a:endParaRPr lang="cs-CZ" sz="2000" dirty="0" smtClean="0">
              <a:solidFill>
                <a:schemeClr val="tx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100" dirty="0" smtClean="0">
                <a:solidFill>
                  <a:schemeClr val="tx1"/>
                </a:solidFill>
              </a:rPr>
              <a:t>v časopise Veřejné zakázky jsme publikovali článek s našimi zkušenostmi s DNS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1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</a:t>
            </a: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://</a:t>
            </a:r>
            <a:r>
              <a:rPr lang="cs-CZ" sz="21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www.cnpk.cz/blog/strana-37-v-casopise-verejne-zakazky-je-nase</a:t>
            </a:r>
            <a:r>
              <a:rPr lang="cs-CZ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869" y="2946998"/>
            <a:ext cx="2717081" cy="362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5832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712518"/>
            <a:ext cx="4359669" cy="141282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cs-CZ" dirty="0" smtClean="0"/>
              <a:t>MOBILNÍ A PEVNÁ TELEFONIE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1"/>
          </p:nvPr>
        </p:nvSpPr>
        <p:spPr>
          <a:xfrm>
            <a:off x="5880886" y="576849"/>
            <a:ext cx="5562177" cy="2175060"/>
          </a:xfrm>
        </p:spPr>
        <p:txBody>
          <a:bodyPr>
            <a:normAutofit/>
          </a:bodyPr>
          <a:lstStyle/>
          <a:p>
            <a:pPr marL="285750" indent="-28575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rámcové dohody s operátory byly prodlouženy do 31. 12. </a:t>
            </a:r>
            <a:r>
              <a:rPr lang="cs-CZ" sz="2000" b="1" dirty="0" smtClean="0">
                <a:solidFill>
                  <a:schemeClr val="tx1"/>
                </a:solidFill>
              </a:rPr>
              <a:t>2023 </a:t>
            </a:r>
            <a:r>
              <a:rPr lang="cs-CZ" sz="2000" dirty="0" smtClean="0">
                <a:solidFill>
                  <a:schemeClr val="tx1"/>
                </a:solidFill>
              </a:rPr>
              <a:t>na základě vyhrazených opcí</a:t>
            </a:r>
            <a:endParaRPr lang="cs-CZ" sz="2000" b="1" dirty="0">
              <a:solidFill>
                <a:schemeClr val="tx1"/>
              </a:solidFill>
            </a:endParaRPr>
          </a:p>
          <a:p>
            <a:pPr marL="285750" indent="-28575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chemeClr val="tx1"/>
                </a:solidFill>
              </a:rPr>
              <a:t>předběžné tržní konzultace potvrdily, že ceny v nových zakázkách by byly značně vyšší</a:t>
            </a:r>
          </a:p>
          <a:p>
            <a:pPr algn="just"/>
            <a:endParaRPr lang="cs-CZ" sz="1600" dirty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1600" b="1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6978" y="2994387"/>
            <a:ext cx="3819525" cy="363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808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7109" y="1688560"/>
            <a:ext cx="3247560" cy="2132813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cs-CZ" dirty="0" smtClean="0"/>
              <a:t>DODÁVKY </a:t>
            </a:r>
            <a:br>
              <a:rPr lang="cs-CZ" dirty="0" smtClean="0"/>
            </a:br>
            <a:r>
              <a:rPr lang="cs-CZ" dirty="0" smtClean="0"/>
              <a:t>A </a:t>
            </a:r>
            <a:br>
              <a:rPr lang="cs-CZ" dirty="0" smtClean="0"/>
            </a:br>
            <a:r>
              <a:rPr lang="cs-CZ" dirty="0" smtClean="0"/>
              <a:t>SLUŽBY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1"/>
          </p:nvPr>
        </p:nvSpPr>
        <p:spPr>
          <a:xfrm>
            <a:off x="5959878" y="1403221"/>
            <a:ext cx="5647968" cy="4836303"/>
          </a:xfrm>
        </p:spPr>
        <p:txBody>
          <a:bodyPr>
            <a:normAutofit/>
          </a:bodyPr>
          <a:lstStyle/>
          <a:p>
            <a:pPr marL="285750" indent="-285750" algn="just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1600" b="1" dirty="0" smtClean="0">
                <a:solidFill>
                  <a:schemeClr val="tx1"/>
                </a:solidFill>
              </a:rPr>
              <a:t>Grafické práce, výroba a distribuce periodika Plzeňský kraj 2022-2025 </a:t>
            </a:r>
            <a:r>
              <a:rPr lang="cs-CZ" sz="1600" dirty="0" smtClean="0">
                <a:solidFill>
                  <a:schemeClr val="tx1"/>
                </a:solidFill>
              </a:rPr>
              <a:t>– </a:t>
            </a:r>
            <a:r>
              <a:rPr lang="cs-CZ" sz="1600" i="1" dirty="0" smtClean="0">
                <a:solidFill>
                  <a:schemeClr val="tx1"/>
                </a:solidFill>
              </a:rPr>
              <a:t>náklad činí 265 000 ks výtisku měsíčně, nově vychází jednou měsíčně, zvětšený formát, vyšší gramáž a rozsah periodika</a:t>
            </a:r>
            <a:endParaRPr lang="cs-CZ" sz="1600" b="1" i="1" dirty="0" smtClean="0">
              <a:solidFill>
                <a:schemeClr val="tx1"/>
              </a:solidFill>
            </a:endParaRPr>
          </a:p>
          <a:p>
            <a:pPr marL="285750" indent="-285750" algn="just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1600" b="1" dirty="0" smtClean="0">
                <a:solidFill>
                  <a:schemeClr val="tx1"/>
                </a:solidFill>
              </a:rPr>
              <a:t>Zajištění provozování protialkoholní záchytné stanice na území Plzeňského kraje v letech 2023-2024 </a:t>
            </a:r>
            <a:r>
              <a:rPr lang="cs-CZ" sz="1600" dirty="0" smtClean="0">
                <a:solidFill>
                  <a:schemeClr val="tx1"/>
                </a:solidFill>
              </a:rPr>
              <a:t>– </a:t>
            </a:r>
            <a:r>
              <a:rPr lang="cs-CZ" sz="1600" i="1" dirty="0" smtClean="0">
                <a:solidFill>
                  <a:schemeClr val="tx1"/>
                </a:solidFill>
              </a:rPr>
              <a:t>nadlimitní veřejná zakázka</a:t>
            </a:r>
            <a:endParaRPr lang="cs-CZ" sz="1600" b="1" i="1" dirty="0" smtClean="0">
              <a:solidFill>
                <a:schemeClr val="tx1"/>
              </a:solidFill>
            </a:endParaRPr>
          </a:p>
          <a:p>
            <a:pPr marL="285750" indent="-285750" algn="just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1600" b="1" dirty="0" smtClean="0">
                <a:solidFill>
                  <a:schemeClr val="tx1"/>
                </a:solidFill>
              </a:rPr>
              <a:t>Pojištění majetku, přepravy, přerušení provozu a odpovědnosti Plzeňského kraje, jeho příspěvkových organizací a dalších subjektů na období let 2023-2026 </a:t>
            </a:r>
            <a:r>
              <a:rPr lang="cs-CZ" sz="1600" dirty="0" smtClean="0">
                <a:solidFill>
                  <a:schemeClr val="tx1"/>
                </a:solidFill>
              </a:rPr>
              <a:t>– </a:t>
            </a:r>
            <a:r>
              <a:rPr lang="cs-CZ" sz="1600" i="1" dirty="0" smtClean="0">
                <a:solidFill>
                  <a:schemeClr val="tx1"/>
                </a:solidFill>
              </a:rPr>
              <a:t>nadlimitní veřejná zakázka, provedeno jednací řízení s uveřejněním</a:t>
            </a:r>
            <a:endParaRPr lang="cs-CZ" sz="1600" b="1" i="1" dirty="0" smtClean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i="1" dirty="0" smtClean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i="1" dirty="0" smtClean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b="1" dirty="0" smtClean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i="1" dirty="0" smtClean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21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447109" y="1688560"/>
            <a:ext cx="3247560" cy="2132813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cs-CZ" dirty="0" smtClean="0"/>
              <a:t>DODÁVKY </a:t>
            </a:r>
            <a:br>
              <a:rPr lang="cs-CZ" dirty="0" smtClean="0"/>
            </a:br>
            <a:r>
              <a:rPr lang="cs-CZ" dirty="0" smtClean="0"/>
              <a:t>A </a:t>
            </a:r>
            <a:br>
              <a:rPr lang="cs-CZ" dirty="0" smtClean="0"/>
            </a:br>
            <a:r>
              <a:rPr lang="cs-CZ" dirty="0" smtClean="0"/>
              <a:t>SLUŽBY</a:t>
            </a:r>
            <a:endParaRPr lang="cs-CZ" dirty="0"/>
          </a:p>
        </p:txBody>
      </p:sp>
      <p:sp>
        <p:nvSpPr>
          <p:cNvPr id="6" name="Zástupný symbol pro text 2"/>
          <p:cNvSpPr>
            <a:spLocks noGrp="1"/>
          </p:cNvSpPr>
          <p:nvPr>
            <p:ph type="body" sz="quarter" idx="11"/>
          </p:nvPr>
        </p:nvSpPr>
        <p:spPr>
          <a:xfrm>
            <a:off x="5837883" y="1516433"/>
            <a:ext cx="5647968" cy="4609880"/>
          </a:xfrm>
        </p:spPr>
        <p:txBody>
          <a:bodyPr>
            <a:normAutofit/>
          </a:bodyPr>
          <a:lstStyle/>
          <a:p>
            <a:pPr marL="285750" indent="-285750" algn="just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1600" b="1" dirty="0" smtClean="0">
                <a:solidFill>
                  <a:schemeClr val="tx1"/>
                </a:solidFill>
              </a:rPr>
              <a:t>Nákup sanitních vozidel pro ZZSPK </a:t>
            </a:r>
            <a:r>
              <a:rPr lang="cs-CZ" sz="1600" dirty="0" smtClean="0">
                <a:solidFill>
                  <a:schemeClr val="tx1"/>
                </a:solidFill>
              </a:rPr>
              <a:t>– </a:t>
            </a:r>
            <a:r>
              <a:rPr lang="cs-CZ" sz="1600" i="1" dirty="0" smtClean="0">
                <a:solidFill>
                  <a:schemeClr val="tx1"/>
                </a:solidFill>
              </a:rPr>
              <a:t>pořízení celkem 21 vozů RLP a RV v rámci projektu „Rekonstrukce a modernizace výjezdových základen v příhraničí PK“</a:t>
            </a:r>
          </a:p>
          <a:p>
            <a:pPr marL="285750" indent="-285750" algn="just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1600" b="1" dirty="0" smtClean="0">
                <a:solidFill>
                  <a:schemeClr val="tx1"/>
                </a:solidFill>
              </a:rPr>
              <a:t>Polokošile </a:t>
            </a:r>
            <a:r>
              <a:rPr lang="cs-CZ" sz="1600" b="1" dirty="0">
                <a:solidFill>
                  <a:schemeClr val="tx1"/>
                </a:solidFill>
              </a:rPr>
              <a:t>pro výjezdové skupiny a </a:t>
            </a:r>
            <a:r>
              <a:rPr lang="cs-CZ" sz="1600" b="1" dirty="0" smtClean="0">
                <a:solidFill>
                  <a:schemeClr val="tx1"/>
                </a:solidFill>
              </a:rPr>
              <a:t>operátory ZZSPK</a:t>
            </a:r>
            <a:r>
              <a:rPr lang="cs-CZ" sz="1600" dirty="0" smtClean="0">
                <a:solidFill>
                  <a:schemeClr val="tx1"/>
                </a:solidFill>
              </a:rPr>
              <a:t> – </a:t>
            </a:r>
            <a:r>
              <a:rPr lang="cs-CZ" sz="1600" i="1" dirty="0" smtClean="0">
                <a:solidFill>
                  <a:schemeClr val="tx1"/>
                </a:solidFill>
              </a:rPr>
              <a:t>zajištěno rámcovou dohodou</a:t>
            </a:r>
            <a:endParaRPr lang="cs-CZ" sz="1600" b="1" i="1" dirty="0" smtClean="0">
              <a:solidFill>
                <a:schemeClr val="tx1"/>
              </a:solidFill>
            </a:endParaRPr>
          </a:p>
          <a:p>
            <a:pPr marL="285750" indent="-285750" algn="just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1600" b="1" dirty="0" smtClean="0">
                <a:solidFill>
                  <a:schemeClr val="tx1"/>
                </a:solidFill>
              </a:rPr>
              <a:t>Pořízení výukových pomůcek pro SO </a:t>
            </a:r>
            <a:r>
              <a:rPr lang="cs-CZ" sz="1600" b="1" dirty="0" err="1" smtClean="0">
                <a:solidFill>
                  <a:schemeClr val="tx1"/>
                </a:solidFill>
              </a:rPr>
              <a:t>agropodnikání</a:t>
            </a:r>
            <a:r>
              <a:rPr lang="cs-CZ" sz="1600" b="1" dirty="0" smtClean="0">
                <a:solidFill>
                  <a:schemeClr val="tx1"/>
                </a:solidFill>
              </a:rPr>
              <a:t> a UO zemědělec-farmář </a:t>
            </a:r>
            <a:r>
              <a:rPr lang="cs-CZ" sz="1600" i="1" dirty="0" smtClean="0">
                <a:solidFill>
                  <a:schemeClr val="tx1"/>
                </a:solidFill>
              </a:rPr>
              <a:t>– pořízeno z dotačního programu Centra odborné přípravy 2022</a:t>
            </a:r>
          </a:p>
          <a:p>
            <a:pPr marL="285750" indent="-285750" algn="just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1600" b="1" dirty="0" smtClean="0">
                <a:solidFill>
                  <a:schemeClr val="tx1"/>
                </a:solidFill>
              </a:rPr>
              <a:t>Dodávka technologií pro Polytechnické centrum SPŠ Klatovy </a:t>
            </a:r>
            <a:r>
              <a:rPr lang="cs-CZ" sz="1600" dirty="0" smtClean="0">
                <a:solidFill>
                  <a:schemeClr val="tx1"/>
                </a:solidFill>
              </a:rPr>
              <a:t>– </a:t>
            </a:r>
            <a:r>
              <a:rPr lang="cs-CZ" sz="1600" i="1" dirty="0" smtClean="0">
                <a:solidFill>
                  <a:schemeClr val="tx1"/>
                </a:solidFill>
              </a:rPr>
              <a:t>podlimitní veřejná zakázka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i="1" dirty="0" smtClean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i="1" dirty="0" smtClean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b="1" dirty="0" smtClean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i="1" dirty="0" smtClean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3141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6888" y="1700715"/>
            <a:ext cx="2883162" cy="150651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cs-CZ" dirty="0" smtClean="0"/>
              <a:t>STAVEBNÍ PRÁCE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1"/>
          </p:nvPr>
        </p:nvSpPr>
        <p:spPr>
          <a:xfrm>
            <a:off x="5869968" y="1468539"/>
            <a:ext cx="5730466" cy="4059997"/>
          </a:xfrm>
        </p:spPr>
        <p:txBody>
          <a:bodyPr>
            <a:normAutofit/>
          </a:bodyPr>
          <a:lstStyle/>
          <a:p>
            <a:pPr marL="285750" indent="-285750" algn="just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1600" b="1" dirty="0" smtClean="0">
                <a:solidFill>
                  <a:schemeClr val="tx1"/>
                </a:solidFill>
              </a:rPr>
              <a:t>Nové dialyzační středisko Klatovské nemocnice </a:t>
            </a:r>
            <a:r>
              <a:rPr lang="cs-CZ" sz="1600" dirty="0" smtClean="0">
                <a:solidFill>
                  <a:schemeClr val="tx1"/>
                </a:solidFill>
              </a:rPr>
              <a:t>– jedná se o dvoupatrový objekt, podlimitní veřejná zakázka</a:t>
            </a:r>
            <a:endParaRPr lang="cs-CZ" sz="1600" b="1" dirty="0" smtClean="0">
              <a:solidFill>
                <a:schemeClr val="tx1"/>
              </a:solidFill>
            </a:endParaRPr>
          </a:p>
          <a:p>
            <a:pPr marL="285750" indent="-285750" algn="just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1600" b="1" dirty="0" smtClean="0">
                <a:solidFill>
                  <a:schemeClr val="tx1"/>
                </a:solidFill>
              </a:rPr>
              <a:t>Zámek Bušovice - II. etapa </a:t>
            </a:r>
            <a:r>
              <a:rPr lang="cs-CZ" sz="1600" i="1" dirty="0" smtClean="0">
                <a:solidFill>
                  <a:schemeClr val="tx1"/>
                </a:solidFill>
              </a:rPr>
              <a:t>- veřejná zakázka spočívající v rekonstrukci zámku</a:t>
            </a:r>
            <a:endParaRPr lang="cs-CZ" sz="1600" b="1" dirty="0" smtClean="0">
              <a:solidFill>
                <a:schemeClr val="tx1"/>
              </a:solidFill>
            </a:endParaRPr>
          </a:p>
          <a:p>
            <a:pPr marL="285750" indent="-285750" algn="just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1600" b="1" dirty="0" smtClean="0">
                <a:solidFill>
                  <a:schemeClr val="tx1"/>
                </a:solidFill>
              </a:rPr>
              <a:t>Bezbariérové úpravy objektu Krajského centra pro vzdělání a Jazykovou školu </a:t>
            </a:r>
            <a:r>
              <a:rPr lang="cs-CZ" sz="1600" dirty="0" smtClean="0">
                <a:solidFill>
                  <a:schemeClr val="tx1"/>
                </a:solidFill>
              </a:rPr>
              <a:t>– podlimitní veřejná zakázka</a:t>
            </a:r>
          </a:p>
          <a:p>
            <a:pPr marL="285750" indent="-285750" algn="just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chemeClr val="tx1"/>
                </a:solidFill>
              </a:rPr>
              <a:t>Rokycanská nemocnice, a.s. </a:t>
            </a:r>
            <a:r>
              <a:rPr lang="cs-CZ" sz="1600" b="1" dirty="0" smtClean="0">
                <a:solidFill>
                  <a:schemeClr val="tx1"/>
                </a:solidFill>
              </a:rPr>
              <a:t>– parkoviště </a:t>
            </a:r>
            <a:r>
              <a:rPr lang="cs-CZ" sz="1600" dirty="0" smtClean="0">
                <a:solidFill>
                  <a:schemeClr val="tx1"/>
                </a:solidFill>
              </a:rPr>
              <a:t>– výstavba nového parkoviště pro osobní automobily v areálu nemocnice</a:t>
            </a:r>
            <a:endParaRPr lang="cs-CZ" sz="1600" dirty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i="1" dirty="0" smtClean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42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726888" y="1700715"/>
            <a:ext cx="2883162" cy="150651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cs-CZ" dirty="0" smtClean="0"/>
              <a:t>STAVEBNÍ PRÁCE</a:t>
            </a:r>
            <a:endParaRPr lang="cs-CZ" dirty="0"/>
          </a:p>
        </p:txBody>
      </p:sp>
      <p:sp>
        <p:nvSpPr>
          <p:cNvPr id="6" name="Zástupný symbol pro text 2"/>
          <p:cNvSpPr>
            <a:spLocks noGrp="1"/>
          </p:cNvSpPr>
          <p:nvPr>
            <p:ph type="body" sz="quarter" idx="11"/>
          </p:nvPr>
        </p:nvSpPr>
        <p:spPr>
          <a:xfrm>
            <a:off x="5986339" y="1408062"/>
            <a:ext cx="5669505" cy="4948270"/>
          </a:xfrm>
        </p:spPr>
        <p:txBody>
          <a:bodyPr>
            <a:normAutofit/>
          </a:bodyPr>
          <a:lstStyle/>
          <a:p>
            <a:pPr marL="285750" indent="-285750" algn="just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1600" b="1" dirty="0" smtClean="0">
                <a:solidFill>
                  <a:schemeClr val="tx1"/>
                </a:solidFill>
              </a:rPr>
              <a:t>Přístavba a rekonstrukce Domu sociální péče Kralovice</a:t>
            </a:r>
            <a:r>
              <a:rPr lang="cs-CZ" sz="1600" dirty="0">
                <a:solidFill>
                  <a:schemeClr val="tx1"/>
                </a:solidFill>
              </a:rPr>
              <a:t> </a:t>
            </a:r>
            <a:r>
              <a:rPr lang="cs-CZ" sz="1600" dirty="0" smtClean="0">
                <a:solidFill>
                  <a:schemeClr val="tx1"/>
                </a:solidFill>
              </a:rPr>
              <a:t>– </a:t>
            </a:r>
            <a:r>
              <a:rPr lang="cs-CZ" sz="1600" i="1" dirty="0" smtClean="0">
                <a:solidFill>
                  <a:schemeClr val="tx1"/>
                </a:solidFill>
              </a:rPr>
              <a:t>přístavba nového bloku D a rekonstrukce stávajícího bloku B, včetně rekonstrukce venkovních ploch, částečně hrazeno z dotace od MPSV</a:t>
            </a:r>
          </a:p>
          <a:p>
            <a:pPr marL="285750" indent="-285750" algn="just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1600" b="1" dirty="0" smtClean="0">
                <a:solidFill>
                  <a:schemeClr val="tx1"/>
                </a:solidFill>
              </a:rPr>
              <a:t>Rozšíření kapacity MŠ prostřednictvím kontejnerové přístavby </a:t>
            </a:r>
            <a:r>
              <a:rPr lang="cs-CZ" sz="1600" i="1" dirty="0" smtClean="0">
                <a:solidFill>
                  <a:schemeClr val="tx1"/>
                </a:solidFill>
              </a:rPr>
              <a:t>– podlimitní veřejná zakázka pro </a:t>
            </a:r>
            <a:r>
              <a:rPr lang="cs-CZ" sz="1600" i="1" dirty="0">
                <a:solidFill>
                  <a:schemeClr val="tx1"/>
                </a:solidFill>
              </a:rPr>
              <a:t>MŠ pro zrakově </a:t>
            </a:r>
            <a:r>
              <a:rPr lang="cs-CZ" sz="1600" i="1" dirty="0" smtClean="0">
                <a:solidFill>
                  <a:schemeClr val="tx1"/>
                </a:solidFill>
              </a:rPr>
              <a:t>postižené </a:t>
            </a:r>
            <a:r>
              <a:rPr lang="cs-CZ" sz="1600" i="1" dirty="0">
                <a:solidFill>
                  <a:schemeClr val="tx1"/>
                </a:solidFill>
              </a:rPr>
              <a:t>a vady </a:t>
            </a:r>
            <a:r>
              <a:rPr lang="cs-CZ" sz="1600" i="1" dirty="0" smtClean="0">
                <a:solidFill>
                  <a:schemeClr val="tx1"/>
                </a:solidFill>
              </a:rPr>
              <a:t>řeči</a:t>
            </a:r>
          </a:p>
          <a:p>
            <a:pPr marL="285750" indent="-285750" algn="just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1600" b="1" dirty="0" smtClean="0">
                <a:solidFill>
                  <a:schemeClr val="tx1"/>
                </a:solidFill>
              </a:rPr>
              <a:t>Pallova</a:t>
            </a:r>
            <a:r>
              <a:rPr lang="cs-CZ" sz="1600" b="1" dirty="0">
                <a:solidFill>
                  <a:schemeClr val="tx1"/>
                </a:solidFill>
              </a:rPr>
              <a:t>, budova B, suterén, 1. a 2. nadzemní </a:t>
            </a:r>
            <a:r>
              <a:rPr lang="cs-CZ" sz="1600" b="1" dirty="0" smtClean="0">
                <a:solidFill>
                  <a:schemeClr val="tx1"/>
                </a:solidFill>
              </a:rPr>
              <a:t>podlaží – </a:t>
            </a:r>
            <a:r>
              <a:rPr lang="cs-CZ" sz="1600" i="1" dirty="0" smtClean="0">
                <a:solidFill>
                  <a:schemeClr val="tx1"/>
                </a:solidFill>
              </a:rPr>
              <a:t>rekonstrukce Střediska volného času Radovánek</a:t>
            </a:r>
          </a:p>
          <a:p>
            <a:pPr marL="285750" indent="-285750" algn="just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1600" b="1" dirty="0" smtClean="0">
                <a:solidFill>
                  <a:schemeClr val="tx1"/>
                </a:solidFill>
              </a:rPr>
              <a:t>Modernizace ZŠ A MŠ, Tachov, P. Jilemnického </a:t>
            </a:r>
            <a:r>
              <a:rPr lang="cs-CZ" sz="1600" dirty="0" smtClean="0">
                <a:solidFill>
                  <a:schemeClr val="tx1"/>
                </a:solidFill>
              </a:rPr>
              <a:t>– financováno pomocí projektu z 86. výzvy IROP</a:t>
            </a:r>
            <a:endParaRPr lang="cs-CZ" sz="1600" i="1" dirty="0" smtClean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4659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736100"/>
            <a:ext cx="4482875" cy="1553009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cs-CZ" sz="2800" dirty="0" smtClean="0"/>
              <a:t>PROGRAM IROP, </a:t>
            </a:r>
            <a:br>
              <a:rPr lang="cs-CZ" sz="2800" dirty="0" smtClean="0"/>
            </a:br>
            <a:r>
              <a:rPr lang="cs-CZ" sz="2800" dirty="0" smtClean="0"/>
              <a:t>98. VÝZVA REACT-EU</a:t>
            </a:r>
            <a:endParaRPr lang="cs-CZ" sz="2800" dirty="0"/>
          </a:p>
        </p:txBody>
      </p:sp>
      <p:sp>
        <p:nvSpPr>
          <p:cNvPr id="5" name="Zástupný symbol pro text 2"/>
          <p:cNvSpPr>
            <a:spLocks noGrp="1"/>
          </p:cNvSpPr>
          <p:nvPr>
            <p:ph type="body" sz="quarter" idx="11"/>
          </p:nvPr>
        </p:nvSpPr>
        <p:spPr>
          <a:xfrm>
            <a:off x="6225913" y="873410"/>
            <a:ext cx="5647968" cy="5984590"/>
          </a:xfrm>
        </p:spPr>
        <p:txBody>
          <a:bodyPr>
            <a:norm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600" b="1" dirty="0" smtClean="0">
                <a:solidFill>
                  <a:schemeClr val="tx1"/>
                </a:solidFill>
              </a:rPr>
              <a:t>Celkový objem 438 mil. Kč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chemeClr val="tx1"/>
                </a:solidFill>
              </a:rPr>
              <a:t>CNPK je administrátorem veřejných zakázek na zdravotnické přístroje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chemeClr val="tx1"/>
                </a:solidFill>
              </a:rPr>
              <a:t>Zadavatelé: Klatovská, Domažlická, Stodská a Rokycanská nemocnice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chemeClr val="tx1"/>
                </a:solidFill>
              </a:rPr>
              <a:t>Nákup přístrojového vybavení, především:</a:t>
            </a:r>
          </a:p>
          <a:p>
            <a:pPr marL="1028700" lvl="1" algn="just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Vybavení operačních sálů</a:t>
            </a:r>
          </a:p>
          <a:p>
            <a:pPr marL="1028700" lvl="1" algn="just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Vybavení pracovišť intenzivní péče</a:t>
            </a:r>
          </a:p>
          <a:p>
            <a:pPr marL="1028700" lvl="1" algn="just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Endoskopické vybavení</a:t>
            </a:r>
          </a:p>
          <a:p>
            <a:pPr marL="1028700" lvl="1" algn="just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Laboratorní technika</a:t>
            </a:r>
          </a:p>
          <a:p>
            <a:pPr marL="1028700" lvl="1" algn="just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Přístroje zobrazovacích metod</a:t>
            </a:r>
          </a:p>
          <a:p>
            <a:pPr marL="1028700" lvl="1" algn="just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Zdravotnická lůžka a křesla</a:t>
            </a:r>
          </a:p>
          <a:p>
            <a:pPr marL="1028700" lvl="1" algn="just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Sterilizační technika</a:t>
            </a:r>
          </a:p>
          <a:p>
            <a:pPr marL="1028700" lvl="1" algn="just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Související IT a stavební práce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 smtClean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i="1" dirty="0" smtClean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i="1" dirty="0" smtClean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b="1" dirty="0" smtClean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i="1" dirty="0" smtClean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676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623308"/>
            <a:ext cx="4865890" cy="1793972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cs-CZ" dirty="0"/>
              <a:t>VEŘEJNÉ ZAKÁZKY </a:t>
            </a:r>
            <a:br>
              <a:rPr lang="cs-CZ" dirty="0"/>
            </a:br>
            <a:r>
              <a:rPr lang="cs-CZ" dirty="0"/>
              <a:t>PRO OBCE</a:t>
            </a:r>
          </a:p>
        </p:txBody>
      </p:sp>
      <p:sp>
        <p:nvSpPr>
          <p:cNvPr id="7" name="Zástupný symbol pro text 2"/>
          <p:cNvSpPr>
            <a:spLocks noGrp="1"/>
          </p:cNvSpPr>
          <p:nvPr>
            <p:ph type="body" sz="quarter" idx="11"/>
          </p:nvPr>
        </p:nvSpPr>
        <p:spPr>
          <a:xfrm>
            <a:off x="5836467" y="873410"/>
            <a:ext cx="6228758" cy="5984590"/>
          </a:xfrm>
        </p:spPr>
        <p:txBody>
          <a:bodyPr>
            <a:normAutofit/>
          </a:bodyPr>
          <a:lstStyle/>
          <a:p>
            <a:pPr marL="285750" indent="-28575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tx1"/>
                </a:solidFill>
              </a:rPr>
              <a:t>Vedle hlavní činnosti </a:t>
            </a:r>
            <a:r>
              <a:rPr lang="cs-CZ" sz="1600" b="1" dirty="0">
                <a:solidFill>
                  <a:schemeClr val="tx1"/>
                </a:solidFill>
              </a:rPr>
              <a:t>poskytujeme i poradenství</a:t>
            </a:r>
            <a:r>
              <a:rPr lang="cs-CZ" sz="1600" dirty="0">
                <a:solidFill>
                  <a:schemeClr val="tx1"/>
                </a:solidFill>
              </a:rPr>
              <a:t> v oblasti zákona č. 134/2016 Sb., o zadávání veřejných zakázek, a to zejména organizacím, které nedisponují odborníky v oblasti veřejných zakázek, např. školám, sociálním zařízením či nemocnicím. </a:t>
            </a:r>
            <a:endParaRPr lang="cs-CZ" sz="1600" b="1" dirty="0" smtClean="0">
              <a:solidFill>
                <a:schemeClr val="tx1"/>
              </a:solidFill>
            </a:endParaRPr>
          </a:p>
          <a:p>
            <a:pPr marL="285750" indent="-28575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tx1"/>
                </a:solidFill>
              </a:rPr>
              <a:t>Zajišťujeme svoji vedlejší činnost prostřednictvím administrace veřejných zakázek pro obce a města dle jednotlivých objednávek. </a:t>
            </a:r>
            <a:endParaRPr lang="cs-CZ" sz="1600" dirty="0" smtClean="0">
              <a:solidFill>
                <a:schemeClr val="tx1"/>
              </a:solidFill>
            </a:endParaRPr>
          </a:p>
          <a:p>
            <a:pPr marL="285750" indent="-28575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chemeClr val="tx1"/>
                </a:solidFill>
              </a:rPr>
              <a:t>V </a:t>
            </a:r>
            <a:r>
              <a:rPr lang="cs-CZ" sz="1600" dirty="0">
                <a:solidFill>
                  <a:schemeClr val="tx1"/>
                </a:solidFill>
              </a:rPr>
              <a:t>roce 2022 jsme realizovali veřejnou zakázku </a:t>
            </a:r>
            <a:r>
              <a:rPr lang="cs-CZ" sz="1600" b="1" dirty="0">
                <a:solidFill>
                  <a:schemeClr val="tx1"/>
                </a:solidFill>
              </a:rPr>
              <a:t>na vypracování projektové dokumentace </a:t>
            </a:r>
            <a:r>
              <a:rPr lang="cs-CZ" sz="1600" dirty="0">
                <a:solidFill>
                  <a:schemeClr val="tx1"/>
                </a:solidFill>
              </a:rPr>
              <a:t>na rekonstrukci Dominikánského kláštera</a:t>
            </a:r>
            <a:r>
              <a:rPr lang="cs-CZ" sz="1600" b="1" dirty="0">
                <a:solidFill>
                  <a:schemeClr val="tx1"/>
                </a:solidFill>
              </a:rPr>
              <a:t> pro město Cheb.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842" y="4507298"/>
            <a:ext cx="1135472" cy="1307821"/>
          </a:xfrm>
          <a:prstGeom prst="rect">
            <a:avLst/>
          </a:prstGeom>
        </p:spPr>
      </p:pic>
      <p:sp>
        <p:nvSpPr>
          <p:cNvPr id="9" name="Obdélník 8"/>
          <p:cNvSpPr/>
          <p:nvPr/>
        </p:nvSpPr>
        <p:spPr>
          <a:xfrm>
            <a:off x="6185147" y="5950764"/>
            <a:ext cx="1285929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500" b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cs-CZ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ěsto Cheb</a:t>
            </a:r>
            <a:endParaRPr lang="cs-CZ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863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5681209"/>
              </p:ext>
            </p:extLst>
          </p:nvPr>
        </p:nvGraphicFramePr>
        <p:xfrm>
          <a:off x="657726" y="935016"/>
          <a:ext cx="10796336" cy="50739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65096"/>
                <a:gridCol w="1764423"/>
                <a:gridCol w="1946851"/>
                <a:gridCol w="2159983"/>
                <a:gridCol w="2159983"/>
              </a:tblGrid>
              <a:tr h="37666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Název komodity</a:t>
                      </a:r>
                      <a:endParaRPr lang="cs-CZ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>
                    <a:solidFill>
                      <a:srgbClr val="02943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Předpokládaná hodnota </a:t>
                      </a:r>
                      <a:r>
                        <a:rPr lang="cs-CZ" sz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Kč bez </a:t>
                      </a:r>
                      <a:r>
                        <a:rPr lang="cs-CZ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DPH</a:t>
                      </a:r>
                      <a:endParaRPr lang="cs-CZ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>
                    <a:solidFill>
                      <a:srgbClr val="02943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Vysoutěžená hodnota </a:t>
                      </a:r>
                      <a:r>
                        <a:rPr lang="cs-CZ" sz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Kč bez </a:t>
                      </a:r>
                      <a:r>
                        <a:rPr lang="cs-CZ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DPH</a:t>
                      </a:r>
                      <a:endParaRPr lang="cs-CZ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>
                    <a:solidFill>
                      <a:srgbClr val="02943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Úspora </a:t>
                      </a:r>
                      <a:r>
                        <a:rPr lang="cs-CZ" sz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Kč bez </a:t>
                      </a:r>
                      <a:r>
                        <a:rPr lang="cs-CZ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DPH</a:t>
                      </a:r>
                      <a:endParaRPr lang="cs-CZ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>
                    <a:solidFill>
                      <a:srgbClr val="02943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Dodavatel</a:t>
                      </a:r>
                      <a:endParaRPr lang="cs-CZ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>
                    <a:solidFill>
                      <a:srgbClr val="02943F"/>
                    </a:solidFill>
                  </a:tcPr>
                </a:tc>
              </a:tr>
              <a:tr h="27095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Kancelářský papír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>
                    <a:solidFill>
                      <a:srgbClr val="DBE9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500 000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 smtClean="0"/>
                        <a:t>147 249,40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352 750,60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200" dirty="0" smtClean="0"/>
                        <a:t>CANON CZ, s.r.o.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</a:tr>
              <a:tr h="27095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Tonery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>
                    <a:solidFill>
                      <a:srgbClr val="EEF4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1 100</a:t>
                      </a:r>
                      <a:r>
                        <a:rPr lang="cs-CZ" sz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000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721</a:t>
                      </a:r>
                      <a:r>
                        <a:rPr lang="cs-CZ" sz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403</a:t>
                      </a:r>
                      <a:endParaRPr lang="cs-CZ" sz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378</a:t>
                      </a:r>
                      <a:r>
                        <a:rPr lang="cs-CZ" sz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597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BossCan</a:t>
                      </a: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cs-CZ" sz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Comprint</a:t>
                      </a: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s.r.o.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</a:tr>
              <a:tr h="27095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ICT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>
                    <a:solidFill>
                      <a:srgbClr val="DBE9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4 500 000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4 085 592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414 408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Mevra</a:t>
                      </a: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cs-CZ" sz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Computers</a:t>
                      </a: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s.r.o.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</a:tr>
              <a:tr h="376669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Papírová hygiena </a:t>
                      </a: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bez NP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>
                    <a:solidFill>
                      <a:srgbClr val="EEF4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cs-CZ" sz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400 000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cs-CZ" sz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201 045,90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cs-CZ" sz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198 954, 10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MANLOMKA, s.r.o.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ALTER, s.r.o.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</a:tr>
              <a:tr h="376669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Papírová hygiena s </a:t>
                      </a: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NP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>
                    <a:solidFill>
                      <a:srgbClr val="DBE9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2 400 000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1 186 983,95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1 213 016,05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MANLOMKA, s.r.o.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KARFO velkoobchod s.r.o.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</a:tr>
              <a:tr h="27095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Kancelářské </a:t>
                      </a: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potřeby </a:t>
                      </a: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bez NP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>
                    <a:solidFill>
                      <a:srgbClr val="EEF4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850 000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676 696,42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173</a:t>
                      </a:r>
                      <a:r>
                        <a:rPr lang="cs-CZ" sz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303,58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PAPERA s.r.o.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</a:tr>
              <a:tr h="27095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Kancelářské </a:t>
                      </a: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potřeby s </a:t>
                      </a: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NP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>
                    <a:solidFill>
                      <a:srgbClr val="DBE9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1 000 000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904</a:t>
                      </a:r>
                      <a:r>
                        <a:rPr lang="cs-CZ" sz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570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95 430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Z+M PARTNERS,</a:t>
                      </a:r>
                      <a:r>
                        <a:rPr lang="cs-CZ" sz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spol. s r.o.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</a:tr>
              <a:tr h="27095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Jídelní a kuchyňské nádobí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>
                    <a:solidFill>
                      <a:srgbClr val="EEF4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950 000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938 654,50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11 345,50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SAHM s.r.o.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</a:tr>
              <a:tr h="27095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Kancelářský nábytek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>
                    <a:solidFill>
                      <a:srgbClr val="DBE9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600</a:t>
                      </a:r>
                      <a:r>
                        <a:rPr lang="cs-CZ" sz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000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464</a:t>
                      </a:r>
                      <a:r>
                        <a:rPr lang="cs-CZ" sz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536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135</a:t>
                      </a:r>
                      <a:r>
                        <a:rPr lang="cs-CZ" sz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464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LANGER</a:t>
                      </a:r>
                      <a:r>
                        <a:rPr lang="cs-CZ" sz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INTERIÉRY, s.r.o.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</a:tr>
              <a:tr h="27279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Školní nábytek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>
                    <a:solidFill>
                      <a:srgbClr val="EEF4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600 000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699 950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KOVO, výrobní družstvo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</a:tr>
              <a:tr h="27546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Ložní a ostatní prádlo</a:t>
                      </a:r>
                      <a:endParaRPr lang="cs-CZ" sz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>
                    <a:solidFill>
                      <a:srgbClr val="DBE9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1 350 000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1 184 590</a:t>
                      </a:r>
                    </a:p>
                  </a:txBody>
                  <a:tcPr marL="53942" marR="53942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165 410</a:t>
                      </a:r>
                    </a:p>
                  </a:txBody>
                  <a:tcPr marL="53942" marR="53942" marT="0" marB="0" anchor="ctr"/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BYTOVÝ TEXTIL </a:t>
                      </a:r>
                      <a:r>
                        <a:rPr lang="cs-CZ" sz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Škodák</a:t>
                      </a: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a.s.</a:t>
                      </a:r>
                    </a:p>
                  </a:txBody>
                  <a:tcPr marL="53942" marR="53942" marT="0" marB="0" anchor="ctr"/>
                </a:tc>
              </a:tr>
              <a:tr h="24764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Dodávka</a:t>
                      </a:r>
                      <a:r>
                        <a:rPr lang="cs-CZ" sz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antigenních testů</a:t>
                      </a:r>
                      <a:endParaRPr lang="cs-CZ" sz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>
                    <a:solidFill>
                      <a:srgbClr val="EEF4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1 950 000</a:t>
                      </a:r>
                    </a:p>
                  </a:txBody>
                  <a:tcPr marL="53942" marR="53942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1 452 750</a:t>
                      </a:r>
                    </a:p>
                  </a:txBody>
                  <a:tcPr marL="53942" marR="53942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497 250</a:t>
                      </a:r>
                    </a:p>
                  </a:txBody>
                  <a:tcPr marL="53942" marR="53942" marT="0" marB="0" anchor="ctr"/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GNX s.r.o.</a:t>
                      </a:r>
                    </a:p>
                  </a:txBody>
                  <a:tcPr marL="53942" marR="53942" marT="0" marB="0" anchor="ctr"/>
                </a:tc>
              </a:tr>
              <a:tr h="247647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Dodávky obličejových masek</a:t>
                      </a:r>
                      <a:endParaRPr lang="cs-CZ" sz="12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>
                    <a:solidFill>
                      <a:srgbClr val="DBE9C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cs-CZ" sz="12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1 950 000</a:t>
                      </a:r>
                      <a:endParaRPr lang="cs-CZ" sz="12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720 000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1 230 000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KORAKO plus, s. r. o.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</a:tr>
              <a:tr h="27095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Dodávka</a:t>
                      </a:r>
                      <a:r>
                        <a:rPr lang="cs-CZ" sz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respirátorů FFP2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>
                    <a:solidFill>
                      <a:srgbClr val="EEF4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1 950 000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915 762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1 034 238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BATERIE CENTRUM s.r.o.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</a:tr>
              <a:tr h="27095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Dodávka respirátorů FFP3</a:t>
                      </a:r>
                      <a:endParaRPr lang="cs-CZ" sz="12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>
                    <a:solidFill>
                      <a:srgbClr val="DBE9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1 950 000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714 443,73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1 235 556,27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GNX s.r.o.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</a:tr>
              <a:tr h="376669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Dodávka</a:t>
                      </a:r>
                      <a:r>
                        <a:rPr lang="cs-CZ" sz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nitrilových rukavic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>
                    <a:solidFill>
                      <a:srgbClr val="EEF4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1 950 000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955 555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994 444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ZARYS INTERNATIONAL GROUP, s.r.o.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</a:tr>
            </a:tbl>
          </a:graphicData>
        </a:graphic>
      </p:graphicFrame>
      <p:sp>
        <p:nvSpPr>
          <p:cNvPr id="10" name="TextovéPole 9"/>
          <p:cNvSpPr txBox="1"/>
          <p:nvPr/>
        </p:nvSpPr>
        <p:spPr>
          <a:xfrm>
            <a:off x="260900" y="115910"/>
            <a:ext cx="1158998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2200" b="1" u="sng" dirty="0">
                <a:latin typeface="Arial Black" panose="020B0A04020102020204" pitchFamily="34" charset="0"/>
              </a:rPr>
              <a:t>CENTRÁLNÍ KOMODITY SOUTĚŽENÉ V ROCE </a:t>
            </a:r>
            <a:r>
              <a:rPr lang="cs-CZ" sz="2200" b="1" u="sng" dirty="0" smtClean="0">
                <a:latin typeface="Arial Black" panose="020B0A04020102020204" pitchFamily="34" charset="0"/>
              </a:rPr>
              <a:t>2021 </a:t>
            </a:r>
            <a:r>
              <a:rPr lang="cs-CZ" sz="2200" u="sng" dirty="0">
                <a:latin typeface="Arial Black" panose="020B0A04020102020204" pitchFamily="34" charset="0"/>
              </a:rPr>
              <a:t>- plnění v roce </a:t>
            </a:r>
            <a:r>
              <a:rPr lang="cs-CZ" sz="2200" u="sng" dirty="0" smtClean="0">
                <a:latin typeface="Arial Black" panose="020B0A04020102020204" pitchFamily="34" charset="0"/>
              </a:rPr>
              <a:t>2022</a:t>
            </a:r>
            <a:endParaRPr lang="cs-CZ" sz="2200" u="sng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5441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>
          <a:xfrm>
            <a:off x="5795315" y="100747"/>
            <a:ext cx="6072847" cy="904775"/>
          </a:xfrm>
        </p:spPr>
        <p:txBody>
          <a:bodyPr>
            <a:normAutofit fontScale="85000" lnSpcReduction="10000"/>
          </a:bodyPr>
          <a:lstStyle/>
          <a:p>
            <a:pPr algn="ctr">
              <a:lnSpc>
                <a:spcPct val="150000"/>
              </a:lnSpc>
            </a:pPr>
            <a:r>
              <a:rPr lang="cs-CZ" u="sng" dirty="0">
                <a:solidFill>
                  <a:schemeClr val="tx1"/>
                </a:solidFill>
              </a:rPr>
              <a:t>Souhrnný přehled skutečného objemu plnění u centrálně soutěžených veřejných zakázek </a:t>
            </a:r>
            <a:r>
              <a:rPr lang="cs-CZ" u="sng" dirty="0" smtClean="0">
                <a:solidFill>
                  <a:schemeClr val="tx1"/>
                </a:solidFill>
              </a:rPr>
              <a:t>2022</a:t>
            </a:r>
            <a:endParaRPr lang="cs-CZ" dirty="0">
              <a:solidFill>
                <a:schemeClr val="tx1"/>
              </a:solidFill>
            </a:endParaRPr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3046146"/>
              </p:ext>
            </p:extLst>
          </p:nvPr>
        </p:nvGraphicFramePr>
        <p:xfrm>
          <a:off x="5644174" y="1172948"/>
          <a:ext cx="6375131" cy="55794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08096"/>
                <a:gridCol w="2094395"/>
                <a:gridCol w="2072640"/>
              </a:tblGrid>
              <a:tr h="47783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Komodita</a:t>
                      </a:r>
                      <a:endParaRPr lang="cs-CZ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2943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Skutečný objem v Kč bez DPH</a:t>
                      </a:r>
                      <a:endParaRPr lang="cs-CZ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2943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Skutečný objem v Kč vč. DPH</a:t>
                      </a:r>
                      <a:endParaRPr lang="cs-CZ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2943F"/>
                    </a:solidFill>
                  </a:tcPr>
                </a:tc>
              </a:tr>
              <a:tr h="23891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Kancelářský papír</a:t>
                      </a:r>
                      <a:endParaRPr lang="cs-CZ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2943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91 349,59</a:t>
                      </a:r>
                      <a:endParaRPr lang="cs-CZ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110 533</a:t>
                      </a:r>
                      <a:endParaRPr lang="cs-CZ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3891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Tonery</a:t>
                      </a:r>
                      <a:endParaRPr lang="cs-CZ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2943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 686 695,04</a:t>
                      </a:r>
                      <a:endParaRPr lang="cs-CZ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830 901</a:t>
                      </a:r>
                      <a:endParaRPr lang="cs-CZ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3891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Kancelářský nábytek </a:t>
                      </a:r>
                      <a:endParaRPr lang="cs-CZ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2943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385 259,50</a:t>
                      </a:r>
                      <a:endParaRPr lang="cs-CZ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466 164</a:t>
                      </a:r>
                      <a:endParaRPr lang="cs-CZ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3891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ICT</a:t>
                      </a:r>
                      <a:endParaRPr lang="cs-CZ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2943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5 591 056,20</a:t>
                      </a:r>
                      <a:endParaRPr lang="cs-CZ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6 765 178</a:t>
                      </a:r>
                      <a:endParaRPr lang="cs-CZ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3891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Jídelní a kuchyňské nádobí</a:t>
                      </a:r>
                      <a:endParaRPr lang="cs-CZ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2943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562 916,67</a:t>
                      </a:r>
                      <a:endParaRPr lang="cs-CZ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681 129,17</a:t>
                      </a:r>
                      <a:endParaRPr lang="cs-CZ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3891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Školní</a:t>
                      </a:r>
                      <a:r>
                        <a:rPr lang="cs-CZ" sz="1100" baseline="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nábytek</a:t>
                      </a:r>
                      <a:endParaRPr lang="cs-CZ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2943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502 454,55</a:t>
                      </a:r>
                      <a:endParaRPr lang="cs-CZ" sz="10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607 970,01</a:t>
                      </a:r>
                      <a:endParaRPr lang="cs-CZ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3891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Papírová hygiena bez </a:t>
                      </a:r>
                      <a:r>
                        <a:rPr lang="cs-CZ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NP</a:t>
                      </a:r>
                      <a:endParaRPr lang="cs-CZ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2943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1 199 152,48</a:t>
                      </a:r>
                      <a:endParaRPr lang="cs-CZ" sz="1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1 450 974,50</a:t>
                      </a:r>
                      <a:endParaRPr lang="cs-CZ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3891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Papírová hygiena </a:t>
                      </a:r>
                      <a:r>
                        <a:rPr lang="cs-CZ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 NP</a:t>
                      </a:r>
                      <a:endParaRPr lang="cs-CZ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2943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1 199 399,94</a:t>
                      </a:r>
                      <a:endParaRPr lang="cs-CZ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1 451 273,93</a:t>
                      </a:r>
                      <a:endParaRPr lang="cs-CZ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8866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Kancelářské potřeby bez </a:t>
                      </a:r>
                      <a:r>
                        <a:rPr lang="cs-CZ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NP</a:t>
                      </a:r>
                      <a:endParaRPr lang="cs-CZ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2943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434 698,35</a:t>
                      </a:r>
                      <a:endParaRPr lang="cs-CZ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525 985</a:t>
                      </a:r>
                      <a:endParaRPr lang="cs-CZ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5757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Kancelářské potřeby </a:t>
                      </a:r>
                      <a:r>
                        <a:rPr lang="cs-CZ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cs-CZ" sz="11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NP</a:t>
                      </a:r>
                      <a:endParaRPr lang="cs-CZ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2943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166 005,79</a:t>
                      </a:r>
                      <a:endParaRPr lang="cs-CZ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200 867</a:t>
                      </a:r>
                      <a:endParaRPr lang="cs-CZ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9621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Ložní a ostatní prádlo</a:t>
                      </a:r>
                      <a:endParaRPr lang="cs-CZ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2943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563 809,09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682 209</a:t>
                      </a:r>
                      <a:endParaRPr lang="cs-CZ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3477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Dodávky respirátorů FFP2</a:t>
                      </a:r>
                      <a:endParaRPr lang="cs-CZ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2943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82 409,09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99 715</a:t>
                      </a:r>
                      <a:endParaRPr lang="cs-CZ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3477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Dodávky</a:t>
                      </a:r>
                      <a:r>
                        <a:rPr lang="cs-CZ" sz="11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respirátorů FFP3</a:t>
                      </a:r>
                      <a:endParaRPr lang="cs-CZ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2943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 33 956,20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41 087</a:t>
                      </a:r>
                      <a:endParaRPr lang="cs-CZ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3477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Dodávky antigenních testů</a:t>
                      </a:r>
                      <a:endParaRPr lang="cs-CZ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2943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692 611,57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838 060</a:t>
                      </a:r>
                      <a:endParaRPr lang="cs-CZ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3477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Dodávky rukavic</a:t>
                      </a:r>
                      <a:endParaRPr lang="cs-CZ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2943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292 134,71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353 483</a:t>
                      </a:r>
                      <a:endParaRPr lang="cs-CZ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3477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Ostatní hygiena bez NP</a:t>
                      </a:r>
                      <a:endParaRPr lang="cs-CZ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2943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299 316,53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362 173,01</a:t>
                      </a:r>
                      <a:endParaRPr lang="cs-CZ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3477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Ostatní hygiena s NP </a:t>
                      </a:r>
                      <a:endParaRPr lang="cs-CZ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2943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78 918,52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95 491,41</a:t>
                      </a:r>
                      <a:endParaRPr lang="cs-CZ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3477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Dezinfekce bez NP</a:t>
                      </a:r>
                      <a:endParaRPr lang="cs-CZ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2943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 1 249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1 511,29</a:t>
                      </a:r>
                      <a:endParaRPr lang="cs-CZ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3477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Dezinfekce s NP</a:t>
                      </a:r>
                      <a:endParaRPr lang="cs-CZ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2943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5 518,67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6 677,59</a:t>
                      </a:r>
                      <a:endParaRPr lang="cs-CZ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3477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Roušky</a:t>
                      </a:r>
                      <a:endParaRPr lang="cs-CZ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2943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5 400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6 534</a:t>
                      </a:r>
                      <a:endParaRPr lang="cs-CZ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3477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Deratizace a </a:t>
                      </a:r>
                      <a:r>
                        <a:rPr lang="cs-CZ" sz="11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dezisekce</a:t>
                      </a:r>
                      <a:endParaRPr lang="cs-CZ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2943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955 510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1 156 167,10</a:t>
                      </a:r>
                      <a:endParaRPr lang="cs-CZ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2" name="Obdélník 1"/>
          <p:cNvSpPr/>
          <p:nvPr/>
        </p:nvSpPr>
        <p:spPr>
          <a:xfrm>
            <a:off x="241986" y="1872734"/>
            <a:ext cx="38975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PŘEHLED SKUTEČNÉHO OBJEMU PLNĚNÍ </a:t>
            </a:r>
            <a:endParaRPr lang="cs-CZ" sz="3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920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82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98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>
          <a:xfrm>
            <a:off x="0" y="2453070"/>
            <a:ext cx="4979963" cy="823912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cs-CZ" sz="3000" dirty="0" smtClean="0">
                <a:solidFill>
                  <a:schemeClr val="bg1"/>
                </a:solidFill>
              </a:rPr>
              <a:t>REKAPITULACE ÚSPOR</a:t>
            </a:r>
            <a:endParaRPr lang="cs-CZ" sz="3000" dirty="0">
              <a:solidFill>
                <a:schemeClr val="bg1"/>
              </a:solidFill>
            </a:endParaRPr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6031408"/>
              </p:ext>
            </p:extLst>
          </p:nvPr>
        </p:nvGraphicFramePr>
        <p:xfrm>
          <a:off x="5796131" y="1116574"/>
          <a:ext cx="6231732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7933"/>
                <a:gridCol w="1557933"/>
                <a:gridCol w="1557933"/>
                <a:gridCol w="1557933"/>
              </a:tblGrid>
              <a:tr h="330227"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Rok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Počet VZ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Objem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Úspora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30227">
                <a:tc>
                  <a:txBody>
                    <a:bodyPr/>
                    <a:lstStyle/>
                    <a:p>
                      <a:r>
                        <a:rPr lang="cs-CZ" dirty="0" smtClean="0"/>
                        <a:t>2020</a:t>
                      </a:r>
                      <a:endParaRPr lang="cs-CZ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221</a:t>
                      </a:r>
                      <a:endParaRPr lang="cs-CZ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9,4 mld. Kč</a:t>
                      </a:r>
                      <a:endParaRPr lang="cs-CZ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158 mil. Kč</a:t>
                      </a:r>
                      <a:endParaRPr lang="cs-CZ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30227">
                <a:tc>
                  <a:txBody>
                    <a:bodyPr/>
                    <a:lstStyle/>
                    <a:p>
                      <a:r>
                        <a:rPr lang="cs-CZ" dirty="0" smtClean="0"/>
                        <a:t>2021</a:t>
                      </a:r>
                      <a:endParaRPr lang="cs-CZ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175</a:t>
                      </a:r>
                      <a:endParaRPr lang="cs-CZ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3 mld.</a:t>
                      </a:r>
                      <a:r>
                        <a:rPr lang="cs-CZ" baseline="0" dirty="0" smtClean="0"/>
                        <a:t> Kč</a:t>
                      </a:r>
                      <a:endParaRPr lang="cs-CZ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765 mil. Kč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30227">
                <a:tc>
                  <a:txBody>
                    <a:bodyPr/>
                    <a:lstStyle/>
                    <a:p>
                      <a:r>
                        <a:rPr lang="cs-CZ" dirty="0" smtClean="0"/>
                        <a:t>2022</a:t>
                      </a:r>
                      <a:endParaRPr lang="cs-CZ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323</a:t>
                      </a:r>
                      <a:endParaRPr lang="cs-CZ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1,18 mld.</a:t>
                      </a:r>
                      <a:r>
                        <a:rPr lang="cs-CZ" baseline="0" dirty="0" smtClean="0"/>
                        <a:t> Kč</a:t>
                      </a:r>
                      <a:endParaRPr lang="cs-CZ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396 mil. Kč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Zástupný symbol pro text 2"/>
          <p:cNvSpPr>
            <a:spLocks noGrp="1"/>
          </p:cNvSpPr>
          <p:nvPr>
            <p:ph type="body" sz="quarter" idx="11"/>
          </p:nvPr>
        </p:nvSpPr>
        <p:spPr>
          <a:xfrm>
            <a:off x="5796131" y="3116320"/>
            <a:ext cx="5750966" cy="2683975"/>
          </a:xfrm>
        </p:spPr>
        <p:txBody>
          <a:bodyPr>
            <a:normAutofit/>
          </a:bodyPr>
          <a:lstStyle/>
          <a:p>
            <a:pPr marL="285750" indent="-28575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chemeClr val="tx1"/>
                </a:solidFill>
              </a:rPr>
              <a:t>V rámci </a:t>
            </a:r>
            <a:r>
              <a:rPr lang="cs-CZ" sz="1600" dirty="0">
                <a:solidFill>
                  <a:schemeClr val="tx1"/>
                </a:solidFill>
              </a:rPr>
              <a:t>veřejných zakázek dokončených v roce 2022 se jednalo o částku </a:t>
            </a:r>
            <a:r>
              <a:rPr lang="cs-CZ" sz="1600" b="1" dirty="0">
                <a:solidFill>
                  <a:schemeClr val="tx1"/>
                </a:solidFill>
              </a:rPr>
              <a:t>396 000 000 Kč </a:t>
            </a:r>
            <a:r>
              <a:rPr lang="cs-CZ" sz="1600" dirty="0">
                <a:solidFill>
                  <a:schemeClr val="tx1"/>
                </a:solidFill>
              </a:rPr>
              <a:t>u </a:t>
            </a:r>
            <a:r>
              <a:rPr lang="cs-CZ" sz="1600" b="1" dirty="0">
                <a:solidFill>
                  <a:schemeClr val="tx1"/>
                </a:solidFill>
              </a:rPr>
              <a:t>323</a:t>
            </a:r>
            <a:r>
              <a:rPr lang="cs-CZ" sz="1600" dirty="0">
                <a:solidFill>
                  <a:schemeClr val="tx1"/>
                </a:solidFill>
              </a:rPr>
              <a:t> veřejných zakázek. </a:t>
            </a:r>
            <a:endParaRPr lang="cs-CZ" sz="1600" dirty="0" smtClean="0">
              <a:solidFill>
                <a:schemeClr val="tx1"/>
              </a:solidFill>
            </a:endParaRPr>
          </a:p>
          <a:p>
            <a:pPr marL="285750" indent="-28575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chemeClr val="tx1"/>
                </a:solidFill>
              </a:rPr>
              <a:t>Úspora </a:t>
            </a:r>
            <a:r>
              <a:rPr lang="cs-CZ" sz="1600" dirty="0">
                <a:solidFill>
                  <a:schemeClr val="tx1"/>
                </a:solidFill>
              </a:rPr>
              <a:t>je počítána ve vztahu k předpokládané hodnotě a reálně </a:t>
            </a:r>
            <a:r>
              <a:rPr lang="cs-CZ" sz="1600" dirty="0" err="1">
                <a:solidFill>
                  <a:schemeClr val="tx1"/>
                </a:solidFill>
              </a:rPr>
              <a:t>vysoutěžené</a:t>
            </a:r>
            <a:r>
              <a:rPr lang="cs-CZ" sz="1600" dirty="0">
                <a:solidFill>
                  <a:schemeClr val="tx1"/>
                </a:solidFill>
              </a:rPr>
              <a:t> ceně. </a:t>
            </a:r>
            <a:endParaRPr lang="cs-CZ" sz="1600" dirty="0" smtClean="0">
              <a:solidFill>
                <a:schemeClr val="tx1"/>
              </a:solidFill>
            </a:endParaRPr>
          </a:p>
          <a:p>
            <a:pPr marL="285750" indent="-28575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chemeClr val="tx1"/>
                </a:solidFill>
              </a:rPr>
              <a:t>Do </a:t>
            </a:r>
            <a:r>
              <a:rPr lang="cs-CZ" sz="1600" dirty="0">
                <a:solidFill>
                  <a:schemeClr val="tx1"/>
                </a:solidFill>
              </a:rPr>
              <a:t>celkového počtu jsou počítány veřejné zakázky centralizované a veřejné zakázky administrované</a:t>
            </a:r>
            <a:r>
              <a:rPr lang="cs-CZ" sz="1600" dirty="0" smtClean="0">
                <a:solidFill>
                  <a:schemeClr val="tx1"/>
                </a:solidFill>
              </a:rPr>
              <a:t>.</a:t>
            </a:r>
            <a:endParaRPr lang="cs-CZ" sz="1600" dirty="0">
              <a:solidFill>
                <a:schemeClr val="tx1"/>
              </a:solidFill>
            </a:endParaRPr>
          </a:p>
          <a:p>
            <a:pPr marL="285750" indent="-28575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cs-CZ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642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5648425" y="2326730"/>
            <a:ext cx="57445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Centrální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nákup Plzeňského kraje,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příspěvková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organizace, obdržel příspěvek na provoz od zřizovatele ve výši </a:t>
            </a:r>
          </a:p>
          <a:p>
            <a:pPr algn="just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18 013  000 Kč. </a:t>
            </a: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ástupný symbol pro text 3"/>
          <p:cNvSpPr>
            <a:spLocks noGrp="1"/>
          </p:cNvSpPr>
          <p:nvPr>
            <p:ph type="body" idx="1"/>
          </p:nvPr>
        </p:nvSpPr>
        <p:spPr>
          <a:xfrm>
            <a:off x="5906530" y="1082206"/>
            <a:ext cx="5820247" cy="823912"/>
          </a:xfrm>
        </p:spPr>
        <p:txBody>
          <a:bodyPr>
            <a:normAutofit/>
          </a:bodyPr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Ekonomické ukazatele provozu Centrálního nákupu Plzeňského kraje, příspěvkové organizace</a:t>
            </a:r>
            <a:endParaRPr lang="cs-CZ" dirty="0">
              <a:solidFill>
                <a:schemeClr val="tx1"/>
              </a:solidFill>
            </a:endParaRPr>
          </a:p>
        </p:txBody>
      </p:sp>
      <p:graphicFrame>
        <p:nvGraphicFramePr>
          <p:cNvPr id="11" name="Tabulk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7675510"/>
              </p:ext>
            </p:extLst>
          </p:nvPr>
        </p:nvGraphicFramePr>
        <p:xfrm>
          <a:off x="5669280" y="3578339"/>
          <a:ext cx="6057497" cy="2595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57497"/>
              </a:tblGrid>
              <a:tr h="25956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Počet zaměstnanců v roce 2022 - 18</a:t>
                      </a:r>
                      <a:endParaRPr lang="cs-CZ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025AA8"/>
                    </a:solidFill>
                  </a:tcPr>
                </a:tc>
              </a:tr>
            </a:tbl>
          </a:graphicData>
        </a:graphic>
      </p:graphicFrame>
      <p:sp>
        <p:nvSpPr>
          <p:cNvPr id="4" name="Obdélník 3"/>
          <p:cNvSpPr/>
          <p:nvPr/>
        </p:nvSpPr>
        <p:spPr>
          <a:xfrm>
            <a:off x="473059" y="1804372"/>
            <a:ext cx="3682226" cy="7130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3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ROZPOČET 2022</a:t>
            </a:r>
            <a:endParaRPr lang="cs-CZ" sz="3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52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text 2"/>
          <p:cNvSpPr>
            <a:spLocks noGrp="1"/>
          </p:cNvSpPr>
          <p:nvPr>
            <p:ph type="body" sz="quarter" idx="11"/>
          </p:nvPr>
        </p:nvSpPr>
        <p:spPr>
          <a:xfrm>
            <a:off x="6006050" y="669274"/>
            <a:ext cx="5506160" cy="5635531"/>
          </a:xfrm>
        </p:spPr>
        <p:txBody>
          <a:bodyPr>
            <a:norm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cs-CZ" sz="1800" b="1" u="sng" dirty="0" smtClean="0">
                <a:solidFill>
                  <a:schemeClr val="tx1"/>
                </a:solidFill>
              </a:rPr>
              <a:t>Rok 2022 byl pro nás velmi úspěšný a vydařený </a:t>
            </a:r>
          </a:p>
          <a:p>
            <a:pPr marL="342900" indent="-342900" algn="just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800" dirty="0" smtClean="0">
                <a:solidFill>
                  <a:schemeClr val="tx1"/>
                </a:solidFill>
              </a:rPr>
              <a:t>získali jsme </a:t>
            </a:r>
            <a:r>
              <a:rPr lang="cs-CZ" sz="1800" b="1" dirty="0" smtClean="0">
                <a:solidFill>
                  <a:schemeClr val="tx1"/>
                </a:solidFill>
              </a:rPr>
              <a:t>ocenění od Ministerstva práce a sociálních věcí</a:t>
            </a:r>
            <a:r>
              <a:rPr lang="cs-CZ" sz="1800" dirty="0" smtClean="0">
                <a:solidFill>
                  <a:schemeClr val="tx1"/>
                </a:solidFill>
              </a:rPr>
              <a:t> za přínos k rozvoji Odpovědného veřejného zadávání</a:t>
            </a:r>
          </a:p>
          <a:p>
            <a:pPr marL="342900" indent="-342900" algn="just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z</a:t>
            </a:r>
            <a:r>
              <a:rPr lang="cs-CZ" sz="1800" b="1" dirty="0" smtClean="0">
                <a:solidFill>
                  <a:schemeClr val="tx1"/>
                </a:solidFill>
              </a:rPr>
              <a:t>avedli jsme nový moderní </a:t>
            </a:r>
            <a:r>
              <a:rPr lang="cs-CZ" sz="1800" b="1" dirty="0">
                <a:solidFill>
                  <a:schemeClr val="tx1"/>
                </a:solidFill>
              </a:rPr>
              <a:t>e-shopu</a:t>
            </a:r>
            <a:r>
              <a:rPr lang="cs-CZ" sz="1800" dirty="0">
                <a:solidFill>
                  <a:schemeClr val="tx1"/>
                </a:solidFill>
              </a:rPr>
              <a:t> pro organizace Plzeňského kraje</a:t>
            </a:r>
            <a:endParaRPr lang="cs-CZ" sz="1800" dirty="0" smtClean="0">
              <a:solidFill>
                <a:schemeClr val="tx1"/>
              </a:solidFill>
            </a:endParaRPr>
          </a:p>
          <a:p>
            <a:pPr marL="342900" indent="-342900" algn="just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v</a:t>
            </a:r>
            <a:r>
              <a:rPr lang="cs-CZ" sz="1800" b="1" dirty="0" smtClean="0">
                <a:solidFill>
                  <a:schemeClr val="tx1"/>
                </a:solidFill>
              </a:rPr>
              <a:t>ysoutěžili jsme energie </a:t>
            </a:r>
            <a:r>
              <a:rPr lang="cs-CZ" sz="1800" dirty="0">
                <a:solidFill>
                  <a:schemeClr val="tx1"/>
                </a:solidFill>
              </a:rPr>
              <a:t>pro organizace Plzeňského kraje na rok 2023</a:t>
            </a:r>
            <a:endParaRPr lang="cs-CZ" sz="1800" dirty="0" smtClean="0">
              <a:solidFill>
                <a:schemeClr val="tx1"/>
              </a:solidFill>
            </a:endParaRPr>
          </a:p>
          <a:p>
            <a:pPr marL="342900" indent="-342900" algn="just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z</a:t>
            </a:r>
            <a:r>
              <a:rPr lang="cs-CZ" sz="1800" b="1" dirty="0" smtClean="0">
                <a:solidFill>
                  <a:schemeClr val="tx1"/>
                </a:solidFill>
              </a:rPr>
              <a:t>avedli jsme dynamický nákupní systém</a:t>
            </a:r>
            <a:r>
              <a:rPr lang="cs-CZ" sz="1800" dirty="0" smtClean="0">
                <a:solidFill>
                  <a:schemeClr val="tx1"/>
                </a:solidFill>
              </a:rPr>
              <a:t> </a:t>
            </a:r>
            <a:r>
              <a:rPr lang="cs-CZ" sz="1800" dirty="0">
                <a:solidFill>
                  <a:schemeClr val="tx1"/>
                </a:solidFill>
              </a:rPr>
              <a:t>na dodávky kancelářského </a:t>
            </a:r>
            <a:r>
              <a:rPr lang="cs-CZ" sz="1800" dirty="0" smtClean="0">
                <a:solidFill>
                  <a:schemeClr val="tx1"/>
                </a:solidFill>
              </a:rPr>
              <a:t>papíru</a:t>
            </a:r>
          </a:p>
          <a:p>
            <a:pPr marL="342900" indent="-342900" algn="just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ú</a:t>
            </a:r>
            <a:r>
              <a:rPr lang="cs-CZ" sz="1800" b="1" dirty="0" smtClean="0">
                <a:solidFill>
                  <a:schemeClr val="tx1"/>
                </a:solidFill>
              </a:rPr>
              <a:t>častnili jsme se nahrávání </a:t>
            </a:r>
            <a:r>
              <a:rPr lang="cs-CZ" sz="1800" b="1" dirty="0">
                <a:solidFill>
                  <a:schemeClr val="tx1"/>
                </a:solidFill>
              </a:rPr>
              <a:t>podcastu</a:t>
            </a:r>
            <a:r>
              <a:rPr lang="cs-CZ" sz="1800" dirty="0">
                <a:solidFill>
                  <a:schemeClr val="tx1"/>
                </a:solidFill>
              </a:rPr>
              <a:t> s předsedou Unie administrátorů veřejných </a:t>
            </a:r>
            <a:r>
              <a:rPr lang="cs-CZ" sz="1800" dirty="0" smtClean="0">
                <a:solidFill>
                  <a:schemeClr val="tx1"/>
                </a:solidFill>
              </a:rPr>
              <a:t>zakázek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268" y="895149"/>
            <a:ext cx="3713617" cy="4951489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06109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6735" y="1959191"/>
            <a:ext cx="4067289" cy="138451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cs-CZ" dirty="0" smtClean="0"/>
              <a:t>ČÍSLA ZA ROK 2022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1"/>
          </p:nvPr>
        </p:nvSpPr>
        <p:spPr>
          <a:xfrm>
            <a:off x="6486747" y="546804"/>
            <a:ext cx="5695843" cy="1976059"/>
          </a:xfrm>
        </p:spPr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</a:pPr>
            <a:r>
              <a:rPr lang="cs-CZ" sz="2000" b="1" dirty="0">
                <a:solidFill>
                  <a:schemeClr val="tx1"/>
                </a:solidFill>
              </a:rPr>
              <a:t>Předpokládaná </a:t>
            </a:r>
            <a:r>
              <a:rPr lang="cs-CZ" sz="2000" b="1" dirty="0" smtClean="0">
                <a:solidFill>
                  <a:schemeClr val="tx1"/>
                </a:solidFill>
              </a:rPr>
              <a:t>hodnota všech VZ: 1,18 </a:t>
            </a:r>
            <a:r>
              <a:rPr lang="cs-CZ" sz="2000" b="1" dirty="0">
                <a:solidFill>
                  <a:schemeClr val="tx1"/>
                </a:solidFill>
              </a:rPr>
              <a:t>mld. </a:t>
            </a:r>
            <a:r>
              <a:rPr lang="cs-CZ" sz="2000" b="1" dirty="0" smtClean="0">
                <a:solidFill>
                  <a:schemeClr val="tx1"/>
                </a:solidFill>
              </a:rPr>
              <a:t>Kč</a:t>
            </a:r>
          </a:p>
          <a:p>
            <a:pPr algn="just">
              <a:lnSpc>
                <a:spcPct val="150000"/>
              </a:lnSpc>
            </a:pPr>
            <a:r>
              <a:rPr lang="cs-CZ" sz="2000" b="1" dirty="0" smtClean="0">
                <a:solidFill>
                  <a:schemeClr val="tx1"/>
                </a:solidFill>
              </a:rPr>
              <a:t>Celkový počet zakázek: 323</a:t>
            </a:r>
          </a:p>
          <a:p>
            <a:pPr algn="just">
              <a:lnSpc>
                <a:spcPct val="150000"/>
              </a:lnSpc>
            </a:pPr>
            <a:r>
              <a:rPr lang="cs-CZ" sz="2000" b="1" dirty="0" smtClean="0">
                <a:solidFill>
                  <a:schemeClr val="tx1"/>
                </a:solidFill>
              </a:rPr>
              <a:t>Celková </a:t>
            </a:r>
            <a:r>
              <a:rPr lang="cs-CZ" sz="2000" b="1" dirty="0">
                <a:solidFill>
                  <a:schemeClr val="tx1"/>
                </a:solidFill>
              </a:rPr>
              <a:t>úspora: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b="1" dirty="0" smtClean="0">
                <a:solidFill>
                  <a:schemeClr val="tx1"/>
                </a:solidFill>
              </a:rPr>
              <a:t>396 </a:t>
            </a:r>
            <a:r>
              <a:rPr lang="cs-CZ" sz="2000" b="1" dirty="0">
                <a:solidFill>
                  <a:schemeClr val="tx1"/>
                </a:solidFill>
              </a:rPr>
              <a:t>mil. Kč </a:t>
            </a:r>
            <a:endParaRPr lang="cs-CZ" sz="2000" dirty="0">
              <a:solidFill>
                <a:schemeClr val="tx1"/>
              </a:solidFill>
            </a:endParaRPr>
          </a:p>
          <a:p>
            <a:endParaRPr lang="cs-CZ" sz="1800" b="1" dirty="0">
              <a:solidFill>
                <a:schemeClr val="tx1"/>
              </a:solidFill>
            </a:endParaRPr>
          </a:p>
        </p:txBody>
      </p:sp>
      <p:graphicFrame>
        <p:nvGraphicFramePr>
          <p:cNvPr id="14" name="Graf 13"/>
          <p:cNvGraphicFramePr/>
          <p:nvPr>
            <p:extLst>
              <p:ext uri="{D42A27DB-BD31-4B8C-83A1-F6EECF244321}">
                <p14:modId xmlns:p14="http://schemas.microsoft.com/office/powerpoint/2010/main" val="4175355473"/>
              </p:ext>
            </p:extLst>
          </p:nvPr>
        </p:nvGraphicFramePr>
        <p:xfrm>
          <a:off x="5035451" y="2369115"/>
          <a:ext cx="6666398" cy="43012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af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3199157"/>
              </p:ext>
            </p:extLst>
          </p:nvPr>
        </p:nvGraphicFramePr>
        <p:xfrm>
          <a:off x="5675320" y="2185380"/>
          <a:ext cx="5867401" cy="4319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82109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9186" y="1601624"/>
            <a:ext cx="3067841" cy="1673839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cs-CZ" dirty="0" smtClean="0"/>
              <a:t>MEET </a:t>
            </a:r>
            <a:br>
              <a:rPr lang="cs-CZ" dirty="0" smtClean="0"/>
            </a:br>
            <a:r>
              <a:rPr lang="cs-CZ" dirty="0" smtClean="0"/>
              <a:t>THE BUYER</a:t>
            </a:r>
            <a:br>
              <a:rPr lang="cs-CZ" dirty="0" smtClean="0"/>
            </a:br>
            <a:r>
              <a:rPr lang="cs-CZ" dirty="0" smtClean="0"/>
              <a:t>2022</a:t>
            </a:r>
            <a:endParaRPr lang="cs-CZ" dirty="0"/>
          </a:p>
        </p:txBody>
      </p:sp>
      <p:sp>
        <p:nvSpPr>
          <p:cNvPr id="4" name="Zástupný symbol pro text 2"/>
          <p:cNvSpPr>
            <a:spLocks noGrp="1"/>
          </p:cNvSpPr>
          <p:nvPr>
            <p:ph type="body" sz="quarter" idx="11"/>
          </p:nvPr>
        </p:nvSpPr>
        <p:spPr>
          <a:xfrm>
            <a:off x="5972547" y="338640"/>
            <a:ext cx="5792193" cy="6017769"/>
          </a:xfrm>
        </p:spPr>
        <p:txBody>
          <a:bodyPr>
            <a:normAutofit/>
          </a:bodyPr>
          <a:lstStyle/>
          <a:p>
            <a:pPr algn="just">
              <a:spcAft>
                <a:spcPts val="600"/>
              </a:spcAft>
            </a:pPr>
            <a:r>
              <a:rPr lang="cs-CZ" sz="2000" b="1" u="sng" dirty="0">
                <a:solidFill>
                  <a:schemeClr val="tx1"/>
                </a:solidFill>
              </a:rPr>
              <a:t>Cílem akce je seznámit dodavatele s investičními záměry a zvýšit jejich účast v zadávacích </a:t>
            </a:r>
            <a:r>
              <a:rPr lang="cs-CZ" sz="2000" b="1" u="sng" dirty="0" smtClean="0">
                <a:solidFill>
                  <a:schemeClr val="tx1"/>
                </a:solidFill>
              </a:rPr>
              <a:t>řízení</a:t>
            </a:r>
            <a:endParaRPr lang="cs-CZ" sz="2000" dirty="0" smtClean="0">
              <a:solidFill>
                <a:schemeClr val="tx1"/>
              </a:solidFill>
            </a:endParaRP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/>
                </a:solidFill>
              </a:rPr>
              <a:t>p</a:t>
            </a:r>
            <a:r>
              <a:rPr lang="cs-CZ" sz="2000" dirty="0" smtClean="0">
                <a:solidFill>
                  <a:schemeClr val="tx1"/>
                </a:solidFill>
              </a:rPr>
              <a:t>ředstavení plánu </a:t>
            </a:r>
            <a:r>
              <a:rPr lang="cs-CZ" sz="2000" dirty="0">
                <a:solidFill>
                  <a:schemeClr val="tx1"/>
                </a:solidFill>
              </a:rPr>
              <a:t>veřejných zakázek na rok 2022</a:t>
            </a:r>
          </a:p>
          <a:p>
            <a:pPr algn="just">
              <a:spcAft>
                <a:spcPts val="600"/>
              </a:spcAft>
            </a:pPr>
            <a:endParaRPr lang="cs-CZ" sz="2000" b="1" dirty="0" smtClean="0">
              <a:solidFill>
                <a:schemeClr val="tx1"/>
              </a:solidFill>
            </a:endParaRPr>
          </a:p>
          <a:p>
            <a:pPr algn="just">
              <a:spcAft>
                <a:spcPts val="600"/>
              </a:spcAft>
            </a:pPr>
            <a:r>
              <a:rPr lang="cs-CZ" sz="2000" b="1" dirty="0" smtClean="0">
                <a:solidFill>
                  <a:schemeClr val="tx1"/>
                </a:solidFill>
              </a:rPr>
              <a:t>Odkaz </a:t>
            </a:r>
            <a:r>
              <a:rPr lang="cs-CZ" sz="2000" b="1" dirty="0">
                <a:solidFill>
                  <a:schemeClr val="tx1"/>
                </a:solidFill>
              </a:rPr>
              <a:t>na video: </a:t>
            </a:r>
            <a:endParaRPr lang="cs-CZ" sz="2000" dirty="0">
              <a:solidFill>
                <a:schemeClr val="tx1"/>
              </a:solidFill>
            </a:endParaRP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/>
                </a:solidFill>
                <a:hlinkClick r:id="rId2"/>
              </a:rPr>
              <a:t>https://www.youtube.com/watch?v=UpcgMI5oKds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endParaRPr lang="cs-CZ" sz="2000" dirty="0" smtClean="0">
              <a:solidFill>
                <a:schemeClr val="tx1"/>
              </a:solidFill>
            </a:endParaRP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/>
                </a:solidFill>
              </a:rPr>
              <a:t>pro dodavatele jsme připravili dotazník, abychom obdrželi z jejich strany zpětnou </a:t>
            </a:r>
            <a:r>
              <a:rPr lang="cs-CZ" sz="2000" dirty="0" smtClean="0">
                <a:solidFill>
                  <a:schemeClr val="tx1"/>
                </a:solidFill>
              </a:rPr>
              <a:t>vazbu</a:t>
            </a:r>
            <a:endParaRPr lang="cs-CZ" sz="2000" dirty="0">
              <a:solidFill>
                <a:schemeClr val="tx1"/>
              </a:solidFill>
            </a:endParaRP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/>
                </a:solidFill>
              </a:rPr>
              <a:t>t</a:t>
            </a:r>
            <a:r>
              <a:rPr lang="cs-CZ" sz="2000" dirty="0" smtClean="0">
                <a:solidFill>
                  <a:schemeClr val="tx1"/>
                </a:solidFill>
              </a:rPr>
              <a:t>ato akce přispívá </a:t>
            </a:r>
            <a:r>
              <a:rPr lang="cs-CZ" sz="2000" dirty="0">
                <a:solidFill>
                  <a:schemeClr val="tx1"/>
                </a:solidFill>
              </a:rPr>
              <a:t>k širší </a:t>
            </a:r>
            <a:r>
              <a:rPr lang="cs-CZ" sz="2000" dirty="0" smtClean="0">
                <a:solidFill>
                  <a:schemeClr val="tx1"/>
                </a:solidFill>
              </a:rPr>
              <a:t>transparentnosti Plzeňského kraje</a:t>
            </a:r>
            <a:endParaRPr lang="cs-CZ" sz="2000" dirty="0">
              <a:solidFill>
                <a:schemeClr val="tx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2946015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8771" y="2038327"/>
            <a:ext cx="3739486" cy="1537903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cs-CZ" dirty="0" smtClean="0"/>
              <a:t>NOVÝ E-SHOP</a:t>
            </a:r>
            <a:br>
              <a:rPr lang="cs-CZ" dirty="0" smtClean="0"/>
            </a:br>
            <a:r>
              <a:rPr lang="cs-CZ" dirty="0" smtClean="0"/>
              <a:t>CNPK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1"/>
          </p:nvPr>
        </p:nvSpPr>
        <p:spPr>
          <a:xfrm>
            <a:off x="6156103" y="910166"/>
            <a:ext cx="5327959" cy="6089907"/>
          </a:xfrm>
        </p:spPr>
        <p:txBody>
          <a:bodyPr>
            <a:normAutofit/>
          </a:bodyPr>
          <a:lstStyle/>
          <a:p>
            <a:pPr algn="just">
              <a:spcAft>
                <a:spcPts val="600"/>
              </a:spcAft>
            </a:pPr>
            <a:r>
              <a:rPr lang="cs-CZ" sz="2000" b="1" u="sng" dirty="0" smtClean="0">
                <a:solidFill>
                  <a:schemeClr val="tx1"/>
                </a:solidFill>
              </a:rPr>
              <a:t>Zajistili </a:t>
            </a:r>
            <a:r>
              <a:rPr lang="cs-CZ" sz="2000" b="1" u="sng" dirty="0">
                <a:solidFill>
                  <a:schemeClr val="tx1"/>
                </a:solidFill>
              </a:rPr>
              <a:t>jsme MODERNIZOVANÝ </a:t>
            </a:r>
            <a:r>
              <a:rPr lang="cs-CZ" sz="2000" b="1" u="sng" dirty="0" smtClean="0">
                <a:solidFill>
                  <a:schemeClr val="tx1"/>
                </a:solidFill>
              </a:rPr>
              <a:t>E-SHOP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b="1" dirty="0" smtClean="0">
                <a:solidFill>
                  <a:schemeClr val="tx1"/>
                </a:solidFill>
              </a:rPr>
              <a:t>rozšíření funkcí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j</a:t>
            </a:r>
            <a:r>
              <a:rPr lang="cs-CZ" sz="2000" b="1" dirty="0" smtClean="0">
                <a:solidFill>
                  <a:schemeClr val="tx1"/>
                </a:solidFill>
              </a:rPr>
              <a:t>ednoduchý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b="1" dirty="0" smtClean="0">
                <a:solidFill>
                  <a:schemeClr val="tx1"/>
                </a:solidFill>
              </a:rPr>
              <a:t>přehlednější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2000" b="1" dirty="0" smtClean="0">
              <a:solidFill>
                <a:schemeClr val="tx1"/>
              </a:solidFill>
            </a:endParaRP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odkaz: </a:t>
            </a:r>
            <a:r>
              <a:rPr lang="cs-CZ" sz="2000" dirty="0">
                <a:solidFill>
                  <a:schemeClr val="tx1"/>
                </a:solidFill>
                <a:hlinkClick r:id="rId2"/>
              </a:rPr>
              <a:t>www.eshop.cnpk.cz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endParaRPr lang="cs-CZ" sz="2000" b="1" dirty="0" smtClean="0">
              <a:solidFill>
                <a:schemeClr val="tx1"/>
              </a:solidFill>
            </a:endParaRP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chemeClr val="tx1"/>
                </a:solidFill>
              </a:rPr>
              <a:t>způsob </a:t>
            </a:r>
            <a:r>
              <a:rPr lang="cs-CZ" sz="2000" dirty="0">
                <a:solidFill>
                  <a:schemeClr val="tx1"/>
                </a:solidFill>
              </a:rPr>
              <a:t>nakupování se pro organizace nijak </a:t>
            </a:r>
            <a:r>
              <a:rPr lang="cs-CZ" sz="2000" dirty="0" smtClean="0">
                <a:solidFill>
                  <a:schemeClr val="tx1"/>
                </a:solidFill>
              </a:rPr>
              <a:t>nezměnil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chemeClr val="tx1"/>
                </a:solidFill>
              </a:rPr>
              <a:t>dostupný </a:t>
            </a:r>
            <a:r>
              <a:rPr lang="cs-CZ" sz="2000" dirty="0">
                <a:solidFill>
                  <a:schemeClr val="tx1"/>
                </a:solidFill>
              </a:rPr>
              <a:t>je od 1. 1. 2023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2829098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 1"/>
          <p:cNvSpPr>
            <a:spLocks noGrp="1"/>
          </p:cNvSpPr>
          <p:nvPr>
            <p:ph type="title"/>
          </p:nvPr>
        </p:nvSpPr>
        <p:spPr>
          <a:xfrm>
            <a:off x="414742" y="1574853"/>
            <a:ext cx="3719175" cy="1510421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cs-CZ" dirty="0" smtClean="0"/>
              <a:t>ÚSPORA ZA ENERGIE</a:t>
            </a:r>
            <a:endParaRPr lang="cs-CZ" dirty="0"/>
          </a:p>
        </p:txBody>
      </p:sp>
      <p:sp>
        <p:nvSpPr>
          <p:cNvPr id="5" name="Zástupný symbol pro text 2"/>
          <p:cNvSpPr>
            <a:spLocks noGrp="1"/>
          </p:cNvSpPr>
          <p:nvPr>
            <p:ph type="body" sz="quarter" idx="11"/>
          </p:nvPr>
        </p:nvSpPr>
        <p:spPr>
          <a:xfrm>
            <a:off x="5780149" y="1097090"/>
            <a:ext cx="5741291" cy="4101928"/>
          </a:xfrm>
        </p:spPr>
        <p:txBody>
          <a:bodyPr>
            <a:normAutofit/>
          </a:bodyPr>
          <a:lstStyle/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n</a:t>
            </a:r>
            <a:r>
              <a:rPr lang="cs-CZ" sz="1800" b="1" dirty="0" smtClean="0">
                <a:solidFill>
                  <a:schemeClr val="tx1"/>
                </a:solidFill>
              </a:rPr>
              <a:t>ákup </a:t>
            </a:r>
            <a:r>
              <a:rPr lang="cs-CZ" sz="1800" b="1" dirty="0">
                <a:solidFill>
                  <a:schemeClr val="tx1"/>
                </a:solidFill>
              </a:rPr>
              <a:t>energií</a:t>
            </a:r>
            <a:r>
              <a:rPr lang="cs-CZ" sz="1800" dirty="0">
                <a:solidFill>
                  <a:schemeClr val="tx1"/>
                </a:solidFill>
              </a:rPr>
              <a:t> </a:t>
            </a:r>
            <a:r>
              <a:rPr lang="cs-CZ" sz="1800" b="1" dirty="0" smtClean="0">
                <a:solidFill>
                  <a:schemeClr val="tx1"/>
                </a:solidFill>
              </a:rPr>
              <a:t>pro organizace Plzeňského kraje </a:t>
            </a:r>
            <a:r>
              <a:rPr lang="cs-CZ" sz="1800" dirty="0" smtClean="0">
                <a:solidFill>
                  <a:schemeClr val="tx1"/>
                </a:solidFill>
              </a:rPr>
              <a:t>připravujeme </a:t>
            </a:r>
            <a:r>
              <a:rPr lang="cs-CZ" sz="1800" dirty="0">
                <a:solidFill>
                  <a:schemeClr val="tx1"/>
                </a:solidFill>
              </a:rPr>
              <a:t>vždy ve dvouletých </a:t>
            </a:r>
            <a:r>
              <a:rPr lang="cs-CZ" sz="1800" dirty="0" smtClean="0">
                <a:solidFill>
                  <a:schemeClr val="tx1"/>
                </a:solidFill>
              </a:rPr>
              <a:t>intervalech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tx1"/>
                </a:solidFill>
              </a:rPr>
              <a:t>p</a:t>
            </a:r>
            <a:r>
              <a:rPr lang="cs-CZ" sz="1800" dirty="0" smtClean="0">
                <a:solidFill>
                  <a:schemeClr val="tx1"/>
                </a:solidFill>
              </a:rPr>
              <a:t>odařilo se </a:t>
            </a:r>
            <a:r>
              <a:rPr lang="cs-CZ" sz="1800" dirty="0">
                <a:solidFill>
                  <a:schemeClr val="tx1"/>
                </a:solidFill>
              </a:rPr>
              <a:t>se nám vysoutěžit </a:t>
            </a:r>
            <a:r>
              <a:rPr lang="cs-CZ" sz="1800" dirty="0" smtClean="0">
                <a:solidFill>
                  <a:schemeClr val="tx1"/>
                </a:solidFill>
              </a:rPr>
              <a:t>energie v roce 2020 </a:t>
            </a:r>
            <a:r>
              <a:rPr lang="cs-CZ" sz="1800" dirty="0">
                <a:solidFill>
                  <a:schemeClr val="tx1"/>
                </a:solidFill>
              </a:rPr>
              <a:t>za velmi výhodné </a:t>
            </a:r>
            <a:r>
              <a:rPr lang="cs-CZ" sz="1800" dirty="0" smtClean="0">
                <a:solidFill>
                  <a:schemeClr val="tx1"/>
                </a:solidFill>
              </a:rPr>
              <a:t>ceny, </a:t>
            </a:r>
            <a:r>
              <a:rPr lang="cs-CZ" sz="1800" dirty="0">
                <a:solidFill>
                  <a:schemeClr val="tx1"/>
                </a:solidFill>
              </a:rPr>
              <a:t>a i v době značného zdražování cen </a:t>
            </a:r>
            <a:r>
              <a:rPr lang="cs-CZ" sz="1800" dirty="0" smtClean="0">
                <a:solidFill>
                  <a:schemeClr val="tx1"/>
                </a:solidFill>
              </a:rPr>
              <a:t>energií jsme měli v roce 2022 velmi výhodnou cenu elektřiny a plynu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1800" b="1" u="sng" dirty="0" smtClean="0">
                <a:solidFill>
                  <a:schemeClr val="tx1"/>
                </a:solidFill>
              </a:rPr>
              <a:t>úspora </a:t>
            </a:r>
            <a:r>
              <a:rPr lang="cs-CZ" sz="1800" b="1" u="sng" dirty="0">
                <a:solidFill>
                  <a:schemeClr val="tx1"/>
                </a:solidFill>
              </a:rPr>
              <a:t>za rok 2022</a:t>
            </a:r>
            <a:r>
              <a:rPr lang="cs-CZ" sz="1800" b="1" dirty="0">
                <a:solidFill>
                  <a:schemeClr val="tx1"/>
                </a:solidFill>
              </a:rPr>
              <a:t>: celkem 234 899 011,- Kč bez </a:t>
            </a:r>
            <a:r>
              <a:rPr lang="cs-CZ" sz="1800" b="1" dirty="0" smtClean="0">
                <a:solidFill>
                  <a:schemeClr val="tx1"/>
                </a:solidFill>
              </a:rPr>
              <a:t>DPH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tx1"/>
                </a:solidFill>
              </a:rPr>
              <a:t>z</a:t>
            </a:r>
            <a:r>
              <a:rPr lang="cs-CZ" sz="1800" dirty="0" smtClean="0">
                <a:solidFill>
                  <a:schemeClr val="tx1"/>
                </a:solidFill>
              </a:rPr>
              <a:t>ajistili jsme </a:t>
            </a:r>
            <a:r>
              <a:rPr lang="cs-CZ" sz="1800" b="1" dirty="0">
                <a:solidFill>
                  <a:schemeClr val="tx1"/>
                </a:solidFill>
              </a:rPr>
              <a:t>decentralizace v rámci dodávky energií</a:t>
            </a:r>
            <a:r>
              <a:rPr lang="cs-CZ" sz="1800" dirty="0">
                <a:solidFill>
                  <a:schemeClr val="tx1"/>
                </a:solidFill>
              </a:rPr>
              <a:t> </a:t>
            </a:r>
            <a:r>
              <a:rPr lang="cs-CZ" sz="1800" dirty="0" smtClean="0">
                <a:solidFill>
                  <a:schemeClr val="tx1"/>
                </a:solidFill>
              </a:rPr>
              <a:t>na rok 2023 pro </a:t>
            </a:r>
            <a:r>
              <a:rPr lang="cs-CZ" sz="1800" dirty="0">
                <a:solidFill>
                  <a:schemeClr val="tx1"/>
                </a:solidFill>
              </a:rPr>
              <a:t>část organizací Plzeňského kraje – z důvodu dosažení nižších cen</a:t>
            </a:r>
            <a:endParaRPr lang="cs-CZ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911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341293" y="1855575"/>
            <a:ext cx="3711154" cy="170649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000" kern="1200" baseline="0">
                <a:solidFill>
                  <a:schemeClr val="bg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endParaRPr lang="cs-CZ" dirty="0"/>
          </a:p>
        </p:txBody>
      </p:sp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341293" y="1558267"/>
            <a:ext cx="3531766" cy="2119131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cs-CZ" dirty="0" smtClean="0"/>
              <a:t>DYNAMICKÝ NÁKUPNÍ SYSTÉM</a:t>
            </a:r>
            <a:endParaRPr lang="cs-CZ" dirty="0"/>
          </a:p>
        </p:txBody>
      </p:sp>
      <p:sp>
        <p:nvSpPr>
          <p:cNvPr id="8" name="Zástupný symbol pro text 2"/>
          <p:cNvSpPr>
            <a:spLocks noGrp="1"/>
          </p:cNvSpPr>
          <p:nvPr>
            <p:ph type="body" sz="quarter" idx="11"/>
          </p:nvPr>
        </p:nvSpPr>
        <p:spPr>
          <a:xfrm>
            <a:off x="5928195" y="1035755"/>
            <a:ext cx="5506160" cy="5052622"/>
          </a:xfrm>
        </p:spPr>
        <p:txBody>
          <a:bodyPr>
            <a:normAutofit/>
          </a:bodyPr>
          <a:lstStyle/>
          <a:p>
            <a:pPr marL="342900" indent="-34290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chemeClr val="tx1"/>
                </a:solidFill>
              </a:rPr>
              <a:t>pro účely centrálního zadávání byl zaveden </a:t>
            </a:r>
            <a:r>
              <a:rPr lang="cs-CZ" sz="2000" b="1" dirty="0" smtClean="0">
                <a:solidFill>
                  <a:schemeClr val="tx1"/>
                </a:solidFill>
              </a:rPr>
              <a:t>DNS na dodávky kancelářského papíru</a:t>
            </a:r>
          </a:p>
          <a:p>
            <a:pPr marL="342900" indent="-34290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chemeClr val="tx1"/>
                </a:solidFill>
              </a:rPr>
              <a:t>na </a:t>
            </a:r>
            <a:r>
              <a:rPr lang="cs-CZ" sz="2000" b="1" dirty="0" smtClean="0">
                <a:solidFill>
                  <a:schemeClr val="tx1"/>
                </a:solidFill>
              </a:rPr>
              <a:t>dobu neurčitou</a:t>
            </a:r>
          </a:p>
          <a:p>
            <a:pPr marL="342900" indent="-34290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chemeClr val="tx1"/>
                </a:solidFill>
              </a:rPr>
              <a:t>předpokládaná hodnota </a:t>
            </a:r>
            <a:r>
              <a:rPr lang="cs-CZ" sz="2000" b="1" dirty="0" smtClean="0">
                <a:solidFill>
                  <a:schemeClr val="tx1"/>
                </a:solidFill>
              </a:rPr>
              <a:t>7 000 000 Kč </a:t>
            </a:r>
            <a:r>
              <a:rPr lang="cs-CZ" sz="2000" dirty="0" smtClean="0">
                <a:solidFill>
                  <a:schemeClr val="tx1"/>
                </a:solidFill>
              </a:rPr>
              <a:t>bez DPH</a:t>
            </a:r>
          </a:p>
          <a:p>
            <a:pPr marL="342900" indent="-34290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/>
                </a:solidFill>
              </a:rPr>
              <a:t>ú</a:t>
            </a:r>
            <a:r>
              <a:rPr lang="cs-CZ" sz="2000" dirty="0" smtClean="0">
                <a:solidFill>
                  <a:schemeClr val="tx1"/>
                </a:solidFill>
              </a:rPr>
              <a:t>spěšně proběhla 1. výzva v rámci DNS </a:t>
            </a:r>
          </a:p>
          <a:p>
            <a:pPr marL="342900" indent="-34290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chemeClr val="tx1"/>
                </a:solidFill>
              </a:rPr>
              <a:t>výhody DNS spočívají především ve </a:t>
            </a:r>
            <a:r>
              <a:rPr lang="cs-CZ" sz="2000" b="1" dirty="0" smtClean="0">
                <a:solidFill>
                  <a:schemeClr val="tx1"/>
                </a:solidFill>
              </a:rPr>
              <a:t>flexibilním nákupu</a:t>
            </a:r>
            <a:r>
              <a:rPr lang="cs-CZ" sz="2000" dirty="0" smtClean="0">
                <a:solidFill>
                  <a:schemeClr val="tx1"/>
                </a:solidFill>
              </a:rPr>
              <a:t> běžně dostupných věcí</a:t>
            </a:r>
          </a:p>
        </p:txBody>
      </p:sp>
    </p:spTree>
    <p:extLst>
      <p:ext uri="{BB962C8B-B14F-4D97-AF65-F5344CB8AC3E}">
        <p14:creationId xmlns:p14="http://schemas.microsoft.com/office/powerpoint/2010/main" val="476847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341293" y="1558267"/>
            <a:ext cx="3531766" cy="211913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000" kern="1200" baseline="0">
                <a:solidFill>
                  <a:schemeClr val="bg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cs-CZ" smtClean="0"/>
              <a:t>DYNAMICKÝ NÁKUPNÍ SYSTÉM</a:t>
            </a:r>
            <a:endParaRPr lang="cs-CZ" dirty="0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2"/>
          <a:srcRect t="1" b="1"/>
          <a:stretch/>
        </p:blipFill>
        <p:spPr>
          <a:xfrm>
            <a:off x="5839830" y="846001"/>
            <a:ext cx="5869576" cy="5464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021929"/>
      </p:ext>
    </p:extLst>
  </p:cSld>
  <p:clrMapOvr>
    <a:masterClrMapping/>
  </p:clrMapOvr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9444</TotalTime>
  <Words>1162</Words>
  <Application>Microsoft Office PowerPoint</Application>
  <PresentationFormat>Širokoúhlá obrazovka</PresentationFormat>
  <Paragraphs>282</Paragraphs>
  <Slides>21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7" baseType="lpstr">
      <vt:lpstr>Arial</vt:lpstr>
      <vt:lpstr>Arial Black</vt:lpstr>
      <vt:lpstr>Calibri</vt:lpstr>
      <vt:lpstr>Trebuchet MS</vt:lpstr>
      <vt:lpstr>Wingdings 3</vt:lpstr>
      <vt:lpstr>Faseta</vt:lpstr>
      <vt:lpstr>ZPRÁVA O ČINNOSTI ZA ROK 2022</vt:lpstr>
      <vt:lpstr>Prezentace aplikace PowerPoint</vt:lpstr>
      <vt:lpstr>Prezentace aplikace PowerPoint</vt:lpstr>
      <vt:lpstr>ČÍSLA ZA ROK 2022</vt:lpstr>
      <vt:lpstr>MEET  THE BUYER 2022</vt:lpstr>
      <vt:lpstr>NOVÝ E-SHOP CNPK</vt:lpstr>
      <vt:lpstr>ÚSPORA ZA ENERGIE</vt:lpstr>
      <vt:lpstr>DYNAMICKÝ NÁKUPNÍ SYSTÉM</vt:lpstr>
      <vt:lpstr>Prezentace aplikace PowerPoint</vt:lpstr>
      <vt:lpstr>DYNAMICKÝ NÁKUPNÍ SYSTÉM</vt:lpstr>
      <vt:lpstr>MOBILNÍ A PEVNÁ TELEFONIE</vt:lpstr>
      <vt:lpstr>DODÁVKY  A  SLUŽBY</vt:lpstr>
      <vt:lpstr>DODÁVKY  A  SLUŽBY</vt:lpstr>
      <vt:lpstr>STAVEBNÍ PRÁCE</vt:lpstr>
      <vt:lpstr>STAVEBNÍ PRÁCE</vt:lpstr>
      <vt:lpstr>PROGRAM IROP,  98. VÝZVA REACT-EU</vt:lpstr>
      <vt:lpstr>VEŘEJNÉ ZAKÁZKY  PRO OBCE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Daniela Procházková</dc:creator>
  <cp:lastModifiedBy>Matyáš Kubík</cp:lastModifiedBy>
  <cp:revision>254</cp:revision>
  <cp:lastPrinted>2023-01-19T14:10:00Z</cp:lastPrinted>
  <dcterms:created xsi:type="dcterms:W3CDTF">2019-09-30T13:57:15Z</dcterms:created>
  <dcterms:modified xsi:type="dcterms:W3CDTF">2023-03-01T07:24:48Z</dcterms:modified>
</cp:coreProperties>
</file>