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2" r:id="rId5"/>
    <p:sldId id="260" r:id="rId6"/>
    <p:sldId id="277" r:id="rId7"/>
    <p:sldId id="265" r:id="rId8"/>
    <p:sldId id="261" r:id="rId9"/>
    <p:sldId id="266" r:id="rId10"/>
    <p:sldId id="278" r:id="rId11"/>
    <p:sldId id="267" r:id="rId12"/>
    <p:sldId id="279" r:id="rId13"/>
    <p:sldId id="276" r:id="rId14"/>
    <p:sldId id="269" r:id="rId15"/>
    <p:sldId id="280" r:id="rId16"/>
    <p:sldId id="270" r:id="rId17"/>
    <p:sldId id="271" r:id="rId18"/>
    <p:sldId id="268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3-4BF5-9905-FDF24C736E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3-4BF5-9905-FDF24C736E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3-4BF5-9905-FDF24C736EF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33-4BF5-9905-FDF24C736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E33-4BF5-9905-FDF24C736E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E33-4BF5-9905-FDF24C736EF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VZMR</c:v>
                </c:pt>
                <c:pt idx="1">
                  <c:v>PODLIMITNÍ VZ</c:v>
                </c:pt>
                <c:pt idx="2">
                  <c:v>NADLIMITNÍ VZ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41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33-4BF5-9905-FDF24C736EF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32-45DA-B26F-518099A711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9E-48B4-A9C7-1E9BBA2049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9E-48B4-A9C7-1E9BBA2049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9E-48B4-A9C7-1E9BBA2049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9E-48B4-A9C7-1E9BBA2049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32-45DA-B26F-518099A711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32-45DA-B26F-518099A711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32-45DA-B26F-518099A711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32-45DA-B26F-518099A711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32-45DA-B26F-518099A7112D}"/>
              </c:ext>
            </c:extLst>
          </c:dPt>
          <c:dLbls>
            <c:dLbl>
              <c:idx val="0"/>
              <c:layout>
                <c:manualLayout>
                  <c:x val="2.8036727554065371E-2"/>
                  <c:y val="-4.470705745115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32-45DA-B26F-518099A71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630633352205161E-2"/>
                  <c:y val="1.433829104695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9E-48B4-A9C7-1E9BBA2049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744597312494115E-3"/>
                  <c:y val="7.132837561971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9E-48B4-A9C7-1E9BBA2049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573804028167783E-3"/>
                  <c:y val="1.493948673082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9E-48B4-A9C7-1E9BBA2049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895003164008966E-2"/>
                  <c:y val="3.900262467191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19E-48B4-A9C7-1E9BBA2049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955621599925631E-3"/>
                  <c:y val="1.8753280839894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32-45DA-B26F-518099A71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831463788449848E-2"/>
                  <c:y val="1.5164305850914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32-45DA-B26F-518099A71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9325855153798887E-3"/>
                  <c:y val="-1.516430585091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32-45DA-B26F-518099A71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865171030759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B32-45DA-B26F-518099A71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9831463788449813E-3"/>
                  <c:y val="-2.7801227393343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32-45DA-B26F-518099A711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\ &quot;Kč&quot;" sourceLinked="0"/>
            <c:spPr>
              <a:noFill/>
              <a:ln w="9525"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List1!$A$2:$A$11</c:f>
              <c:strCache>
                <c:ptCount val="10"/>
                <c:pt idx="0">
                  <c:v>ICT</c:v>
                </c:pt>
                <c:pt idx="1">
                  <c:v>Ložní prádlo</c:v>
                </c:pt>
                <c:pt idx="2">
                  <c:v>Kancelářsky nábytek</c:v>
                </c:pt>
                <c:pt idx="3">
                  <c:v>Kuchyňské nádobí</c:v>
                </c:pt>
                <c:pt idx="4">
                  <c:v>Tonery</c:v>
                </c:pt>
                <c:pt idx="5">
                  <c:v>Kancelářsky papír</c:v>
                </c:pt>
                <c:pt idx="6">
                  <c:v>Kancelářské potřeby</c:v>
                </c:pt>
                <c:pt idx="7">
                  <c:v>KP s náhradním plněním</c:v>
                </c:pt>
                <c:pt idx="8">
                  <c:v>Papírová hygiena</c:v>
                </c:pt>
                <c:pt idx="9">
                  <c:v>Ostatní hygiena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6103523</c:v>
                </c:pt>
                <c:pt idx="1">
                  <c:v>439485</c:v>
                </c:pt>
                <c:pt idx="2">
                  <c:v>576080</c:v>
                </c:pt>
                <c:pt idx="3">
                  <c:v>488261</c:v>
                </c:pt>
                <c:pt idx="4">
                  <c:v>980498</c:v>
                </c:pt>
                <c:pt idx="5">
                  <c:v>651449</c:v>
                </c:pt>
                <c:pt idx="6">
                  <c:v>202636</c:v>
                </c:pt>
                <c:pt idx="7">
                  <c:v>10743</c:v>
                </c:pt>
                <c:pt idx="8">
                  <c:v>970754</c:v>
                </c:pt>
                <c:pt idx="9">
                  <c:v>231956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32-45DA-B26F-518099A711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087C4294-4933-2AE8-CB13-327A2244D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68394A60-2091-33FA-EF98-E322C20A6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C6AC-AE4D-4130-B084-CDB8B2412B56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66A3E4D-4EEE-1F1A-8735-CDC8D4B33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991A67B-BCF8-3F1E-1431-94DCEF55A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A90B-EF88-4149-83EA-52B0F7F2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37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6883-3C32-46E6-863D-10D20A882026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E996-A40B-4EDF-9846-F348DDE20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775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xmlns="" id="{2BDB4D91-C8F8-F790-D005-3AEA36B1C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005213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3E5A56-D265-1E88-9540-CF5A1FDBC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069" y="1976737"/>
            <a:ext cx="760807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03F2F29-5E36-5406-5540-1D2000D50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069" y="4684960"/>
            <a:ext cx="76080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xmlns="" id="{D26B5713-3FDD-BDBC-BF53-71AD9BC74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29700" y="5140571"/>
            <a:ext cx="2479231" cy="1177635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162516A0-7ED9-7047-CCB4-F158E10698D3}"/>
              </a:ext>
            </a:extLst>
          </p:cNvPr>
          <p:cNvCxnSpPr>
            <a:cxnSpLocks/>
          </p:cNvCxnSpPr>
          <p:nvPr userDrawn="1"/>
        </p:nvCxnSpPr>
        <p:spPr>
          <a:xfrm>
            <a:off x="1755648" y="496956"/>
            <a:ext cx="0" cy="3823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xmlns="" id="{6D854E5D-9DE7-62AF-270F-307A62EE7E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625" y="517276"/>
            <a:ext cx="1073021" cy="382346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14. 12. 2024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xmlns="" id="{7084DA01-E3F7-5772-A0B5-3505CD69F1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3251" y="517525"/>
            <a:ext cx="2645410" cy="38209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</a:t>
            </a:r>
          </a:p>
        </p:txBody>
      </p:sp>
    </p:spTree>
    <p:extLst>
      <p:ext uri="{BB962C8B-B14F-4D97-AF65-F5344CB8AC3E}">
        <p14:creationId xmlns:p14="http://schemas.microsoft.com/office/powerpoint/2010/main" val="355552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54CE60C-7696-4C8E-E893-529228F4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65601"/>
            <a:ext cx="27432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D7FED56-F7BD-95A2-7901-9BED29D0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65601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089A93B-3BC4-72A5-3EBA-81A4E67B0E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CDA3A69C-440B-C16E-6852-C568BB2981A6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7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xmlns="" id="{D766C732-7AC9-768C-BDAC-47EBA28FC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7749D6-D3E9-F3B8-0EF3-E44F4A2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893202-F57B-05FB-6000-FD2921D2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xmlns="" id="{F84B3A4A-B952-68DD-5326-211C871C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xmlns="" id="{51746E05-2490-F91F-2A29-BB0532A4F1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3B1EC8D3-4274-0E84-B748-234A5415A6F8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7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xmlns="" id="{93B3DEFD-FFD4-A7CA-80A5-20E96E409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7749D6-D3E9-F3B8-0EF3-E44F4A2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3440523" cy="249536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893202-F57B-05FB-6000-FD2921D2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xmlns="" id="{F84B3A4A-B952-68DD-5326-211C871C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7E2251-85B9-C74C-FCFE-97BA742CF7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BCA46837-4426-E698-56AC-99C740D2D186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8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xmlns="" id="{D766C732-7AC9-768C-BDAC-47EBA28FC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7749D6-D3E9-F3B8-0EF3-E44F4A2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3"/>
            <a:ext cx="3440523" cy="135236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893202-F57B-05FB-6000-FD2921D2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70" y="1505131"/>
            <a:ext cx="5944289" cy="477660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xmlns="" id="{F84B3A4A-B952-68DD-5326-211C871C9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630544E2-EA19-5E15-CBC2-B024CD14F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722" y="3358662"/>
            <a:ext cx="4326507" cy="283112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E472ECF0-1BD4-E52B-4BE5-AEF7E5C3F3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xmlns="" id="{70A92A58-2937-B76F-1CAB-9CFB3D37B384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xmlns="" id="{69D86F1C-3926-A75F-BE17-81ED994BA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E6DC26-8F05-CCFE-2C79-A45D76AE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8926924" cy="66656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xmlns="" id="{5F454685-E31A-3A0A-EC6B-E69702599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Výhody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xmlns="" id="{DDE3F3A9-40D2-6573-74CF-63DC299EF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xmlns="" id="{D8057053-0096-146D-9EEA-59BCC87735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277" y="2251563"/>
            <a:ext cx="351155" cy="351155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xmlns="" id="{239B3CA4-4303-67B1-4C59-9821FB28C0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58837" y="2261478"/>
            <a:ext cx="351155" cy="351155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xmlns="" id="{8FD4D97B-3D99-0C3B-2BE2-B27743B8D3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718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Nevýhody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xmlns="" id="{CB8914E5-4EA1-8DB4-56B8-5BDA922C2749}"/>
              </a:ext>
            </a:extLst>
          </p:cNvPr>
          <p:cNvCxnSpPr>
            <a:cxnSpLocks/>
          </p:cNvCxnSpPr>
          <p:nvPr userDrawn="1"/>
        </p:nvCxnSpPr>
        <p:spPr>
          <a:xfrm>
            <a:off x="772160" y="2744713"/>
            <a:ext cx="410327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xmlns="" id="{2D46FA1C-1F66-75B8-C6DC-3BD4999CE9A2}"/>
              </a:ext>
            </a:extLst>
          </p:cNvPr>
          <p:cNvCxnSpPr>
            <a:cxnSpLocks/>
          </p:cNvCxnSpPr>
          <p:nvPr userDrawn="1"/>
        </p:nvCxnSpPr>
        <p:spPr>
          <a:xfrm>
            <a:off x="5506720" y="2744713"/>
            <a:ext cx="410327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Zástupný obsah 2">
            <a:extLst>
              <a:ext uri="{FF2B5EF4-FFF2-40B4-BE49-F238E27FC236}">
                <a16:creationId xmlns:a16="http://schemas.microsoft.com/office/drawing/2014/main" xmlns="" id="{730787CF-4099-7533-9F15-2A9FE67B344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262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xmlns="" id="{9573AC5A-A4FF-8876-0B33-85974271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1718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29" name="Zástupný symbol pro číslo snímku 5">
            <a:extLst>
              <a:ext uri="{FF2B5EF4-FFF2-40B4-BE49-F238E27FC236}">
                <a16:creationId xmlns:a16="http://schemas.microsoft.com/office/drawing/2014/main" xmlns="" id="{90EF9AE9-9BD7-18A9-93DC-80F7367B11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xmlns="" id="{942E597E-9998-BA8E-E1AC-05A1C50FF7FA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4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xmlns="" id="{69D86F1C-3926-A75F-BE17-81ED994BA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E6DC26-8F05-CCFE-2C79-A45D76AE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2"/>
            <a:ext cx="8926924" cy="66656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xmlns="" id="{5F454685-E31A-3A0A-EC6B-E69702599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xmlns="" id="{DDE3F3A9-40D2-6573-74CF-63DC299EF9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36569" y="576263"/>
            <a:ext cx="399273" cy="506221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xmlns="" id="{8FD4D97B-3D99-0C3B-2BE2-B27743B8D3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7185" y="2251563"/>
            <a:ext cx="3625215" cy="4306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xmlns="" id="{CB8914E5-4EA1-8DB4-56B8-5BDA922C2749}"/>
              </a:ext>
            </a:extLst>
          </p:cNvPr>
          <p:cNvCxnSpPr>
            <a:cxnSpLocks/>
          </p:cNvCxnSpPr>
          <p:nvPr userDrawn="1"/>
        </p:nvCxnSpPr>
        <p:spPr>
          <a:xfrm>
            <a:off x="772160" y="2744713"/>
            <a:ext cx="410327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xmlns="" id="{2D46FA1C-1F66-75B8-C6DC-3BD4999CE9A2}"/>
              </a:ext>
            </a:extLst>
          </p:cNvPr>
          <p:cNvCxnSpPr>
            <a:cxnSpLocks/>
          </p:cNvCxnSpPr>
          <p:nvPr userDrawn="1"/>
        </p:nvCxnSpPr>
        <p:spPr>
          <a:xfrm>
            <a:off x="5506720" y="2744713"/>
            <a:ext cx="410327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Zástupný obsah 2">
            <a:extLst>
              <a:ext uri="{FF2B5EF4-FFF2-40B4-BE49-F238E27FC236}">
                <a16:creationId xmlns:a16="http://schemas.microsoft.com/office/drawing/2014/main" xmlns="" id="{730787CF-4099-7533-9F15-2A9FE67B344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262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xmlns="" id="{9573AC5A-A4FF-8876-0B33-85974271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17185" y="2944246"/>
            <a:ext cx="4192807" cy="332447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Čtvrtá úroveň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7664E9EB-75A0-EAD5-C921-AF132B281324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xmlns="" id="{A8DD8786-68F7-D2B0-F374-0140EA5E4D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13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D61A1F86-08C0-52C4-341B-1D8CF8D7E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90227" y="0"/>
            <a:ext cx="107017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3E5A56-D265-1E88-9540-CF5A1FDBC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4829" y="2648911"/>
            <a:ext cx="5799011" cy="156017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 a jméno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03F2F29-5E36-5406-5540-1D2000D506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4829" y="4326512"/>
            <a:ext cx="579901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ředitelka CNPK</a:t>
            </a:r>
            <a:endParaRPr lang="cs-CZ" dirty="0"/>
          </a:p>
          <a:p>
            <a:r>
              <a:rPr lang="sv-SE" dirty="0"/>
              <a:t>jana.dubcova@cnpk.cz</a:t>
            </a:r>
            <a:endParaRPr lang="cs-CZ" dirty="0"/>
          </a:p>
          <a:p>
            <a:r>
              <a:rPr lang="sv-SE" dirty="0"/>
              <a:t>+420 778 113 443</a:t>
            </a:r>
            <a:endParaRPr lang="cs-CZ"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xmlns="" id="{D26B5713-3FDD-BDBC-BF53-71AD9BC74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3069" y="517278"/>
            <a:ext cx="2479231" cy="11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9E37FC-D7F7-6185-0091-032E49EE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8B9FB4F-1929-9BD5-7E65-84300920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83378B3-9037-9ABE-C5F4-D371AA66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771" y="6172294"/>
            <a:ext cx="27432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0A414B8-5195-357E-07F7-318DB74D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65600"/>
            <a:ext cx="4114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xmlns="" id="{C202CC2D-0978-D706-296C-5E9F7F8993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 rIns="0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9F58A92-7425-4C14-8967-B91DFE95304C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956FADEE-04B7-F1B4-DD4A-0BF277A61317}"/>
              </a:ext>
            </a:extLst>
          </p:cNvPr>
          <p:cNvCxnSpPr>
            <a:cxnSpLocks/>
          </p:cNvCxnSpPr>
          <p:nvPr userDrawn="1"/>
        </p:nvCxnSpPr>
        <p:spPr>
          <a:xfrm>
            <a:off x="11385188" y="6218208"/>
            <a:ext cx="0" cy="27329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0631222-7D43-307D-4CDF-BB5F54C8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01F6BE8-ADBF-D7BD-FB82-1B03A0EC4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	</a:t>
            </a:r>
          </a:p>
          <a:p>
            <a:pPr lvl="5"/>
            <a:endParaRPr lang="cs-CZ" dirty="0"/>
          </a:p>
          <a:p>
            <a:pPr lvl="6"/>
            <a:endParaRPr lang="cs-CZ" dirty="0"/>
          </a:p>
          <a:p>
            <a:pPr lvl="7"/>
            <a:endParaRPr lang="cs-CZ" dirty="0"/>
          </a:p>
          <a:p>
            <a:pPr lvl="8"/>
            <a:endParaRPr lang="cs-CZ" dirty="0"/>
          </a:p>
          <a:p>
            <a:pPr lvl="8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89F764F-358C-D602-98B1-36C8792B2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600CA5-3C57-3652-B42C-F727A3B9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B37E681-5C09-2A15-9E75-B0FA59284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8A92-7425-4C14-8967-B91DFE953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4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2" r:id="rId5"/>
    <p:sldLayoutId id="2147483664" r:id="rId6"/>
    <p:sldLayoutId id="2147483665" r:id="rId7"/>
    <p:sldLayoutId id="2147483654" r:id="rId8"/>
    <p:sldLayoutId id="2147483651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jiXlZ8df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PowelkoQh7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pk.cz/blog/reditelka-cnpk-ziskala-oceneni-eosobnost-egovernmentu-2024" TargetMode="External"/><Relationship Id="rId2" Type="http://schemas.openxmlformats.org/officeDocument/2006/relationships/hyperlink" Target="https://www.cnpk.cz/blog/centralni-nakup-plzenskeho-kraje-udava-smer-verejneho-zadavani-v-cr-ziskal-ocen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xmlns="" id="{13697F43-A6FE-068E-3C01-090E67CAF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  <a:br>
              <a:rPr lang="cs-CZ" dirty="0"/>
            </a:br>
            <a:r>
              <a:rPr lang="cs-CZ" dirty="0"/>
              <a:t>ZA ROK 2024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xmlns="" id="{05887C0C-0C9A-5552-8D2A-BAB1F2A692C8}"/>
              </a:ext>
            </a:extLst>
          </p:cNvPr>
          <p:cNvSpPr/>
          <p:nvPr/>
        </p:nvSpPr>
        <p:spPr>
          <a:xfrm>
            <a:off x="1442301" y="329938"/>
            <a:ext cx="744718" cy="89554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5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734213-83DE-8405-4506-5C7B5E07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Procure</a:t>
            </a:r>
            <a:r>
              <a:rPr lang="cs-CZ" dirty="0"/>
              <a:t> Innovation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1A073A-6F65-AC2C-5195-DBEE0B14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ředitelky CNPK, Jany Dubcové na </a:t>
            </a:r>
            <a:r>
              <a:rPr lang="cs-CZ" b="1" dirty="0"/>
              <a:t>prestižním programu </a:t>
            </a:r>
            <a:r>
              <a:rPr lang="cs-CZ" b="1" dirty="0" err="1"/>
              <a:t>Procure</a:t>
            </a:r>
            <a:r>
              <a:rPr lang="cs-CZ" b="1" dirty="0"/>
              <a:t> Innovation EU</a:t>
            </a:r>
          </a:p>
          <a:p>
            <a:endParaRPr lang="cs-CZ" b="1" dirty="0"/>
          </a:p>
          <a:p>
            <a:r>
              <a:rPr lang="cs-CZ" b="0" i="0" dirty="0">
                <a:effectLst/>
                <a:latin typeface="Roboto" panose="02000000000000000000" pitchFamily="2" charset="0"/>
              </a:rPr>
              <a:t>cílem programu je zavádění udržitelných a digitálních přístupů do nákupních procesů, které odpovídají aktuálním potřebám veřejného sektoru</a:t>
            </a:r>
            <a:endParaRPr lang="cs-CZ" dirty="0"/>
          </a:p>
        </p:txBody>
      </p:sp>
      <p:pic>
        <p:nvPicPr>
          <p:cNvPr id="7" name="Zástupný symbol obrázku 6" descr="Obsah obrázku text, oblečení, boty, osoba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B3DB7784-08D3-09C6-940E-69012628D7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2" r="20478" b="39189"/>
          <a:stretch/>
        </p:blipFill>
        <p:spPr>
          <a:xfrm>
            <a:off x="754266" y="3429000"/>
            <a:ext cx="4527851" cy="2624444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349E194-A598-D798-6597-40DE6640FC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3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CE3934-2D08-C029-CC00-07AEFE7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PUBLIC PROCUREMENT </a:t>
            </a:r>
            <a:br>
              <a:rPr lang="cs-CZ" dirty="0"/>
            </a:br>
            <a:r>
              <a:rPr lang="cs-CZ" dirty="0"/>
              <a:t>EXCELLENCE</a:t>
            </a:r>
            <a:br>
              <a:rPr lang="cs-CZ" dirty="0"/>
            </a:br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FFF7AD0-58B3-674B-7A69-509FEF14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Mgr. Bc. Michaela Bervidová </a:t>
            </a:r>
            <a:r>
              <a:rPr lang="cs-CZ" sz="2000" dirty="0"/>
              <a:t>absolvovala prestižní vzdělávací program ve Vídni</a:t>
            </a:r>
          </a:p>
          <a:p>
            <a:r>
              <a:rPr lang="cs-CZ" sz="2000" b="1" dirty="0"/>
              <a:t>Public </a:t>
            </a:r>
            <a:r>
              <a:rPr lang="cs-CZ" sz="2000" b="1" dirty="0" err="1"/>
              <a:t>Procurement</a:t>
            </a:r>
            <a:r>
              <a:rPr lang="cs-CZ" sz="2000" b="1" dirty="0"/>
              <a:t> Excellence (PPE</a:t>
            </a:r>
            <a:r>
              <a:rPr lang="cs-CZ" sz="2000" dirty="0"/>
              <a:t>) je prestižní vzdělávací program pro odborníky na poli veřejných zakázek, financovaný Evropskou Unií</a:t>
            </a:r>
          </a:p>
          <a:p>
            <a:r>
              <a:rPr lang="cs-CZ" sz="2000" dirty="0"/>
              <a:t>Vyučujícími a mentory jsou špičky v oblasti veřejného zadávání z celé Evropy</a:t>
            </a:r>
          </a:p>
          <a:p>
            <a:endParaRPr lang="cs-CZ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cs-CZ" dirty="0"/>
          </a:p>
        </p:txBody>
      </p:sp>
      <p:pic>
        <p:nvPicPr>
          <p:cNvPr id="7" name="Zástupný symbol obrázku 6" descr="Obsah obrázku oblečení, osoba, interiér, úsměv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3F6CC6ED-27CD-C66F-9E96-F09F501766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44150"/>
          <a:stretch/>
        </p:blipFill>
        <p:spPr>
          <a:xfrm>
            <a:off x="683068" y="3517040"/>
            <a:ext cx="4326507" cy="2831123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8704508-D0FE-701E-1102-79EFEC963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20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9E9BAA-846B-CF9F-B157-5177C268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Přednášení a účast na DZT-digitálním </a:t>
            </a:r>
            <a:r>
              <a:rPr lang="cs-CZ" dirty="0" err="1"/>
              <a:t>zakázkářském</a:t>
            </a:r>
            <a:r>
              <a:rPr lang="cs-CZ" dirty="0"/>
              <a:t>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6F76A8-7013-888D-9325-2FC76D5F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Roboto" panose="02000000000000000000" pitchFamily="2" charset="0"/>
              </a:rPr>
              <a:t>certifikovaný vzdělávací kurz </a:t>
            </a:r>
            <a:r>
              <a:rPr lang="cs-CZ" b="0" i="0" dirty="0">
                <a:effectLst/>
                <a:latin typeface="Roboto" panose="02000000000000000000" pitchFamily="2" charset="0"/>
              </a:rPr>
              <a:t>z dílny PROEBIZ vzniklý v rámci PROCUREMENT </a:t>
            </a:r>
            <a:r>
              <a:rPr lang="cs-CZ" b="0" i="0" dirty="0" err="1">
                <a:effectLst/>
                <a:latin typeface="Roboto" panose="02000000000000000000" pitchFamily="2" charset="0"/>
              </a:rPr>
              <a:t>BOARDu</a:t>
            </a:r>
            <a:r>
              <a:rPr lang="cs-CZ" b="0" i="0" dirty="0">
                <a:effectLst/>
                <a:latin typeface="Roboto" panose="02000000000000000000" pitchFamily="2" charset="0"/>
              </a:rPr>
              <a:t>, který se zaměřuje na nejmodernější trendy a přístupy k zadávání veřejných zakázek.  </a:t>
            </a:r>
          </a:p>
          <a:p>
            <a:r>
              <a:rPr lang="cs-CZ" dirty="0">
                <a:latin typeface="Roboto" panose="02000000000000000000" pitchFamily="2" charset="0"/>
              </a:rPr>
              <a:t>t</a:t>
            </a:r>
            <a:r>
              <a:rPr lang="cs-CZ" b="0" i="0" dirty="0">
                <a:effectLst/>
                <a:latin typeface="Roboto" panose="02000000000000000000" pitchFamily="2" charset="0"/>
              </a:rPr>
              <a:t>ento kurz je prvním svého druhu a vznikl na základě doporučení Evropské komise ve spolupráci s Ekonomickou fakultou VŠB-TUO, Ministerstvem pro místní rozvoj ČR, Ministerstvem vnitra SR a ÚVO.</a:t>
            </a:r>
          </a:p>
          <a:p>
            <a:r>
              <a:rPr lang="cs-CZ" dirty="0">
                <a:latin typeface="Roboto" panose="02000000000000000000" pitchFamily="2" charset="0"/>
              </a:rPr>
              <a:t>v rámci programu pravidelně přednáší ředitelka CNPK, </a:t>
            </a:r>
            <a:r>
              <a:rPr lang="cs-CZ" b="1" dirty="0">
                <a:latin typeface="Roboto" panose="02000000000000000000" pitchFamily="2" charset="0"/>
              </a:rPr>
              <a:t>Jana Dubcová </a:t>
            </a:r>
            <a:r>
              <a:rPr lang="cs-CZ" dirty="0">
                <a:latin typeface="Roboto" panose="02000000000000000000" pitchFamily="2" charset="0"/>
              </a:rPr>
              <a:t>a programu se jako studenti účastnili Mgr. Kubík a Ing. Kocová.</a:t>
            </a:r>
            <a:endParaRPr lang="cs-CZ" b="1" dirty="0"/>
          </a:p>
        </p:txBody>
      </p:sp>
      <p:pic>
        <p:nvPicPr>
          <p:cNvPr id="7" name="Zástupný symbol obrázku 6" descr="Obsah obrázku oblečení, osoba, interiér, muž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722ADAC2-E95B-54FE-745C-40A9AC8D64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b="914"/>
          <a:stretch>
            <a:fillRect/>
          </a:stretch>
        </p:blipFill>
        <p:spPr/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81CE790-9024-BDB9-0C6F-3D1F938772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87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AF7A4B-9864-65C9-48BE-1878D01E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E-ZAK pro Krajský úřad PK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EB285B-AC16-4BE3-F636-029C044B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Roboto" panose="02000000000000000000" pitchFamily="2" charset="0"/>
              </a:rPr>
              <a:t>Centrální nákup Plzeňského kraje zorganizoval </a:t>
            </a:r>
            <a:r>
              <a:rPr lang="cs-CZ" b="1" i="0" dirty="0">
                <a:effectLst/>
                <a:latin typeface="Roboto" panose="02000000000000000000" pitchFamily="2" charset="0"/>
              </a:rPr>
              <a:t>školení na systém E-ZAK </a:t>
            </a:r>
            <a:r>
              <a:rPr lang="cs-CZ" b="0" i="0" dirty="0">
                <a:effectLst/>
                <a:latin typeface="Roboto" panose="02000000000000000000" pitchFamily="2" charset="0"/>
              </a:rPr>
              <a:t>pro zaměstnance Krajského úřadu Plzeňského kraje</a:t>
            </a:r>
          </a:p>
          <a:p>
            <a:r>
              <a:rPr lang="cs-CZ" b="0" i="0" dirty="0">
                <a:effectLst/>
                <a:latin typeface="Roboto" panose="02000000000000000000" pitchFamily="2" charset="0"/>
              </a:rPr>
              <a:t>Cílem školení bylo poskytnout účastníkům základní orientaci v systému E-ZAK, seznámit je s konkrétními postupy a procesy, které jsou spojeny se zadáváním veřejných zakázek v rámci Plzeňského kraje</a:t>
            </a:r>
            <a:endParaRPr lang="cs-CZ" dirty="0"/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xmlns="" id="{86BE9612-9E56-D818-10B6-5B4CF7C501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5886"/>
          <a:stretch>
            <a:fillRect/>
          </a:stretch>
        </p:blipFill>
        <p:spPr/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9C7FAB6-5FEC-6B89-A2EF-9307303E0E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92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6EB3B6-D146-C490-47BA-5355D5479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598889-042F-CDE1-5D64-6D632ED6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Pevná telefonie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A931AF-AC1E-95DC-A5E4-DABA4571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cs-CZ" b="0" i="0" dirty="0">
                <a:effectLst/>
                <a:latin typeface="Roboto" panose="02000000000000000000" pitchFamily="2" charset="0"/>
              </a:rPr>
              <a:t>Centrální nákup Plzeňského kraje vysoutěžil VZ na telekomunikační služby pro krajské organizace</a:t>
            </a:r>
          </a:p>
          <a:p>
            <a:pPr>
              <a:spcAft>
                <a:spcPts val="1000"/>
              </a:spcAft>
            </a:pPr>
            <a:r>
              <a:rPr lang="cs-CZ" b="0" i="0" dirty="0">
                <a:effectLst/>
                <a:latin typeface="Roboto" panose="02000000000000000000" pitchFamily="2" charset="0"/>
              </a:rPr>
              <a:t>V srpnu 2024 byl vybrán dodavatel </a:t>
            </a:r>
            <a:r>
              <a:rPr lang="cs-CZ" b="1" i="0" dirty="0">
                <a:effectLst/>
                <a:latin typeface="Roboto" panose="02000000000000000000" pitchFamily="2" charset="0"/>
              </a:rPr>
              <a:t>pevné telefonie</a:t>
            </a:r>
            <a:r>
              <a:rPr lang="cs-CZ" b="0" i="0" dirty="0">
                <a:effectLst/>
                <a:latin typeface="Roboto" panose="02000000000000000000" pitchFamily="2" charset="0"/>
              </a:rPr>
              <a:t>, O2 Czech Republic a.s.</a:t>
            </a:r>
          </a:p>
          <a:p>
            <a:pPr algn="just">
              <a:spcAft>
                <a:spcPts val="1000"/>
              </a:spcAft>
            </a:pPr>
            <a:r>
              <a:rPr lang="cs-CZ" sz="2000" dirty="0"/>
              <a:t>Rámcová dohoda vysoutěžena na 36 měsíců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66E337-DBA8-B5A2-2A5D-EB8716ED58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Obrázek 6" descr="Obsah obrázku elektronika, telefon, Šňůrový telefon, Telefony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001291E3-BB19-53C1-2A84-7DDF080A9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" y="1923868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863516-5226-0BAC-9B7D-5C8B27F1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Energie pro organizace PK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9CC72AB-DED8-05A9-0018-0C1AAEA3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643" y="1040696"/>
            <a:ext cx="6217454" cy="5307551"/>
          </a:xfrm>
        </p:spPr>
        <p:txBody>
          <a:bodyPr>
            <a:normAutofit fontScale="92500" lnSpcReduction="10000"/>
          </a:bodyPr>
          <a:lstStyle/>
          <a:p>
            <a:r>
              <a:rPr lang="cs-CZ" sz="2200" b="0" i="0" dirty="0">
                <a:effectLst/>
                <a:latin typeface="Roboto" panose="02000000000000000000" pitchFamily="2" charset="0"/>
              </a:rPr>
              <a:t>Centrální nákup Plzeňského kraje vysoutěžil na komoditní burze dodávku energií pro krajské organizace</a:t>
            </a:r>
          </a:p>
          <a:p>
            <a:endParaRPr lang="cs-CZ" sz="2200" b="0" i="0" dirty="0">
              <a:effectLst/>
              <a:latin typeface="Roboto" panose="02000000000000000000" pitchFamily="2" charset="0"/>
            </a:endParaRPr>
          </a:p>
          <a:p>
            <a:r>
              <a:rPr lang="cs-CZ" sz="2200" b="1" dirty="0">
                <a:latin typeface="Roboto" panose="02000000000000000000" pitchFamily="2" charset="0"/>
              </a:rPr>
              <a:t>Elektřina – vysoké napětí</a:t>
            </a:r>
          </a:p>
          <a:p>
            <a:r>
              <a:rPr lang="cs-CZ" sz="2200" b="1" dirty="0">
                <a:latin typeface="Roboto" panose="02000000000000000000" pitchFamily="2" charset="0"/>
              </a:rPr>
              <a:t>Elektřina – nízké napětí</a:t>
            </a:r>
          </a:p>
          <a:p>
            <a:r>
              <a:rPr lang="cs-CZ" sz="2200" b="1" dirty="0">
                <a:latin typeface="Roboto" panose="02000000000000000000" pitchFamily="2" charset="0"/>
              </a:rPr>
              <a:t>Plyn – maloodběr</a:t>
            </a:r>
          </a:p>
          <a:p>
            <a:r>
              <a:rPr lang="cs-CZ" sz="2200" b="1" dirty="0">
                <a:latin typeface="Roboto" panose="02000000000000000000" pitchFamily="2" charset="0"/>
              </a:rPr>
              <a:t>Plyn – velkoodběr</a:t>
            </a:r>
          </a:p>
          <a:p>
            <a:endParaRPr lang="cs-CZ" sz="2200" b="1" dirty="0">
              <a:latin typeface="Roboto" panose="02000000000000000000" pitchFamily="2" charset="0"/>
            </a:endParaRPr>
          </a:p>
          <a:p>
            <a:r>
              <a:rPr lang="cs-CZ" sz="2200" b="1" dirty="0">
                <a:latin typeface="Roboto" panose="02000000000000000000" pitchFamily="2" charset="0"/>
              </a:rPr>
              <a:t>Předpokládaná úspora: 96 841 269,00 Kč</a:t>
            </a:r>
          </a:p>
          <a:p>
            <a:endParaRPr lang="cs-CZ" b="1" dirty="0">
              <a:latin typeface="Roboto" panose="02000000000000000000" pitchFamily="2" charset="0"/>
            </a:endParaRPr>
          </a:p>
          <a:p>
            <a:endParaRPr lang="cs-CZ" b="1" dirty="0">
              <a:latin typeface="Roboto" panose="02000000000000000000" pitchFamily="2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 účely zpracování písemné zprávy se zapisuje přepokládaná hodnota na základě vysoutěžené ceny a předpokládaného odběru, tudíž se jedná o výsledek burzovního obchodu. </a:t>
            </a:r>
            <a:endParaRPr lang="cs-CZ" b="1" dirty="0">
              <a:latin typeface="Roboto" panose="02000000000000000000" pitchFamily="2" charset="0"/>
            </a:endParaRPr>
          </a:p>
          <a:p>
            <a:endParaRPr lang="cs-CZ" dirty="0">
              <a:latin typeface="Roboto" panose="02000000000000000000" pitchFamily="2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2C79D47-CA59-FA0A-B834-E037D8986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9" name="Obrázek 8" descr="Obsah obrázku věž, obloha, stožár, budova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2D067072-623F-1CA0-816A-356EE9571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2" y="2596055"/>
            <a:ext cx="2841297" cy="42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6B62CD-7C0B-18F5-66CA-1383806C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</a:t>
            </a:r>
            <a:br>
              <a:rPr lang="cs-CZ" dirty="0"/>
            </a:br>
            <a:r>
              <a:rPr lang="cs-CZ" dirty="0"/>
              <a:t>Dodávky 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BB25FB4-2DC2-CA8E-D3A4-E460D6DE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0" dirty="0">
              <a:effectLst/>
              <a:latin typeface="Tahoma" panose="020B0604030504040204" pitchFamily="34" charset="0"/>
            </a:endParaRP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Reportované testy pro nemocnice PK</a:t>
            </a:r>
            <a:r>
              <a:rPr lang="cs-CZ" dirty="0">
                <a:latin typeface="Roboto" panose="02000000000000000000" pitchFamily="2" charset="0"/>
              </a:rPr>
              <a:t>, otevřené řízení, nadlimitní, společné zadávání pěti zadavatelů</a:t>
            </a:r>
          </a:p>
          <a:p>
            <a:endParaRPr lang="cs-CZ" b="0" i="0" u="none" strike="noStrike" dirty="0">
              <a:effectLst/>
              <a:latin typeface="Roboto" panose="02000000000000000000" pitchFamily="2" charset="0"/>
            </a:endParaRP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Opatření a nástroje pro ochranu klíčových systémů, </a:t>
            </a:r>
            <a:r>
              <a:rPr lang="cs-CZ" i="0" dirty="0">
                <a:effectLst/>
                <a:latin typeface="Tahoma" panose="020B0604030504040204" pitchFamily="34" charset="0"/>
              </a:rPr>
              <a:t>otevřené řízení, nadlimitní</a:t>
            </a:r>
          </a:p>
          <a:p>
            <a:pPr marL="0" indent="0">
              <a:buNone/>
            </a:pPr>
            <a:endParaRPr lang="cs-CZ" b="0" i="0" u="none" strike="noStrike" dirty="0">
              <a:effectLst/>
              <a:latin typeface="Roboto" panose="02000000000000000000" pitchFamily="2" charset="0"/>
            </a:endParaRPr>
          </a:p>
          <a:p>
            <a:r>
              <a:rPr lang="cs-CZ" b="1" dirty="0">
                <a:latin typeface="Tahoma" panose="020B0604030504040204" pitchFamily="34" charset="0"/>
              </a:rPr>
              <a:t>Dodávka energií pro organizace PK, nákup na komoditní burze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38514BF-1A32-E361-404E-F40EF9954A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0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53874B-B59B-AEE9-E8AB-F99347BAB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25F215-0440-56EB-BEF1-B86A6D7B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</a:t>
            </a:r>
            <a:br>
              <a:rPr lang="cs-CZ" dirty="0"/>
            </a:br>
            <a:r>
              <a:rPr lang="cs-CZ" dirty="0"/>
              <a:t>Dodávky 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EF2C634-2618-230F-CB52-32CCFA29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Tahoma" panose="020B0604030504040204" pitchFamily="34" charset="0"/>
              </a:rPr>
              <a:t>Praní ložního prádla - Domov pro seniory Vlčice, </a:t>
            </a:r>
            <a:r>
              <a:rPr lang="cs-CZ" i="0" dirty="0">
                <a:effectLst/>
                <a:latin typeface="Tahoma" panose="020B0604030504040204" pitchFamily="34" charset="0"/>
              </a:rPr>
              <a:t>zjednodušené podlimitní řízení</a:t>
            </a:r>
          </a:p>
          <a:p>
            <a:endParaRPr lang="cs-CZ" i="0" dirty="0">
              <a:effectLst/>
              <a:latin typeface="Tahoma" panose="020B0604030504040204" pitchFamily="34" charset="0"/>
            </a:endParaRPr>
          </a:p>
          <a:p>
            <a:r>
              <a:rPr lang="cs-CZ" b="1" dirty="0">
                <a:latin typeface="Tahoma" panose="020B0604030504040204" pitchFamily="34" charset="0"/>
              </a:rPr>
              <a:t>Z</a:t>
            </a:r>
            <a:r>
              <a:rPr lang="cs-CZ" b="1" i="0" dirty="0">
                <a:effectLst/>
                <a:latin typeface="Tahoma" panose="020B0604030504040204" pitchFamily="34" charset="0"/>
              </a:rPr>
              <a:t>ajištění stravovacích služeb pro pacienty a zaměstnance Klatovské nemocnice a Domažlické nemocnice, </a:t>
            </a:r>
            <a:r>
              <a:rPr lang="cs-CZ" i="0" dirty="0">
                <a:effectLst/>
                <a:latin typeface="Tahoma" panose="020B0604030504040204" pitchFamily="34" charset="0"/>
              </a:rPr>
              <a:t>otevřené řízení, nadlimitní</a:t>
            </a:r>
          </a:p>
          <a:p>
            <a:endParaRPr lang="cs-CZ" i="0" dirty="0">
              <a:effectLst/>
              <a:latin typeface="Tahoma" panose="020B0604030504040204" pitchFamily="34" charset="0"/>
            </a:endParaRP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Modernizace vozového parku ZZSPK – vozidla</a:t>
            </a:r>
            <a:r>
              <a:rPr lang="cs-CZ" b="1" dirty="0">
                <a:latin typeface="Tahoma" panose="020B0604030504040204" pitchFamily="34" charset="0"/>
              </a:rPr>
              <a:t>, </a:t>
            </a:r>
            <a:r>
              <a:rPr lang="cs-CZ" dirty="0">
                <a:latin typeface="Tahoma" panose="020B0604030504040204" pitchFamily="34" charset="0"/>
              </a:rPr>
              <a:t>otevřené řízení, nadlimitní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6DDBFE6-AC5C-4DB1-2390-4D4D80E4EE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90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1A4B10-9894-BC29-2B50-726122FE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br>
              <a:rPr lang="cs-CZ" dirty="0"/>
            </a:br>
            <a:r>
              <a:rPr lang="cs-CZ" dirty="0"/>
              <a:t>Stavební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7B54C88-2F7E-ADAC-5EB9-E1B77643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Tahoma" panose="020B0604030504040204" pitchFamily="34" charset="0"/>
              </a:rPr>
              <a:t>Vyšší odborná škola, Obchodní akademie a Střední zdravotnická škola, Domažlice</a:t>
            </a:r>
            <a:r>
              <a:rPr lang="cs-CZ" b="1" dirty="0">
                <a:latin typeface="Roboto" panose="02000000000000000000" pitchFamily="2" charset="0"/>
              </a:rPr>
              <a:t>, </a:t>
            </a:r>
            <a:r>
              <a:rPr lang="cs-CZ" b="0" i="0" dirty="0">
                <a:effectLst/>
                <a:latin typeface="Tahoma" panose="020B0604030504040204" pitchFamily="34" charset="0"/>
              </a:rPr>
              <a:t>kompletní renovace vnitřních prostor, otevřené řízení, podlimitní VZ</a:t>
            </a: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Vyšší odborná škola a Střední průmyslová škola elektrotechnická, Plzeň</a:t>
            </a:r>
            <a:r>
              <a:rPr lang="cs-CZ" dirty="0">
                <a:latin typeface="Tahoma" panose="020B0604030504040204" pitchFamily="34" charset="0"/>
              </a:rPr>
              <a:t>,</a:t>
            </a:r>
            <a:r>
              <a:rPr lang="cs-CZ" b="1" i="0" dirty="0">
                <a:effectLst/>
                <a:latin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</a:rPr>
              <a:t>m</a:t>
            </a:r>
            <a:r>
              <a:rPr lang="cs-CZ" i="0" dirty="0">
                <a:effectLst/>
                <a:latin typeface="Tahoma" panose="020B0604030504040204" pitchFamily="34" charset="0"/>
              </a:rPr>
              <a:t>odernizace školní kuchyně a jídelny, otevřené řízení, nadlimitní VZ</a:t>
            </a: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Rekonstrukce Rokycanské nemocnice „0 etapa“ Vjezd pro vozidla IZS a ZZSPK, </a:t>
            </a:r>
            <a:r>
              <a:rPr lang="cs-CZ" i="0" dirty="0">
                <a:effectLst/>
                <a:latin typeface="Tahoma" panose="020B0604030504040204" pitchFamily="34" charset="0"/>
              </a:rPr>
              <a:t>zjednodušené, podlimitní</a:t>
            </a:r>
            <a:r>
              <a:rPr lang="cs-CZ" dirty="0">
                <a:latin typeface="Tahoma" panose="020B0604030504040204" pitchFamily="34" charset="0"/>
              </a:rPr>
              <a:t> </a:t>
            </a:r>
            <a:r>
              <a:rPr lang="cs-CZ" i="0" dirty="0">
                <a:effectLst/>
                <a:latin typeface="Tahoma" panose="020B0604030504040204" pitchFamily="34" charset="0"/>
              </a:rPr>
              <a:t>řízení</a:t>
            </a:r>
            <a:endParaRPr lang="cs-CZ" i="0" u="none" strike="noStrike" dirty="0">
              <a:effectLst/>
              <a:latin typeface="Roboto" panose="02000000000000000000" pitchFamily="2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C089B8A-1DEF-A0D8-C8F5-325A83AB38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57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732D8F-FF41-D125-B1F2-69F13A3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B527A5-E96E-A6D4-051C-1F0DB44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br>
              <a:rPr lang="cs-CZ" dirty="0"/>
            </a:br>
            <a:r>
              <a:rPr lang="cs-CZ" dirty="0"/>
              <a:t>Stavební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952B5A2-F7F2-091E-8740-A8769F971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Tahoma" panose="020B0604030504040204" pitchFamily="34" charset="0"/>
              </a:rPr>
              <a:t>Energetické úspory Střední školy, Rokycany,</a:t>
            </a:r>
            <a:r>
              <a:rPr lang="cs-CZ" i="0" dirty="0">
                <a:effectLst/>
                <a:latin typeface="Tahoma" panose="020B0604030504040204" pitchFamily="34" charset="0"/>
              </a:rPr>
              <a:t> otevřené řízení, podlimitní</a:t>
            </a:r>
          </a:p>
          <a:p>
            <a:endParaRPr lang="cs-CZ" i="0" dirty="0">
              <a:effectLst/>
              <a:latin typeface="Tahoma" panose="020B0604030504040204" pitchFamily="34" charset="0"/>
            </a:endParaRP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Úspory energie, SOU stavební, Plzeň, areál Borská 55 – zateplení a VZT - 2. vyhlášení</a:t>
            </a:r>
            <a:r>
              <a:rPr lang="cs-CZ" b="1" dirty="0">
                <a:latin typeface="Tahoma" panose="020B0604030504040204" pitchFamily="34" charset="0"/>
              </a:rPr>
              <a:t>, Design &amp; Build, </a:t>
            </a:r>
            <a:r>
              <a:rPr lang="cs-CZ" dirty="0">
                <a:latin typeface="Tahoma" panose="020B0604030504040204" pitchFamily="34" charset="0"/>
              </a:rPr>
              <a:t>otevřené řízení, podlimitní</a:t>
            </a:r>
          </a:p>
          <a:p>
            <a:endParaRPr lang="cs-CZ" i="0" dirty="0">
              <a:effectLst/>
              <a:latin typeface="Tahoma" panose="020B0604030504040204" pitchFamily="34" charset="0"/>
            </a:endParaRPr>
          </a:p>
          <a:p>
            <a:r>
              <a:rPr lang="cs-CZ" b="1" i="0" dirty="0">
                <a:effectLst/>
                <a:latin typeface="Tahoma" panose="020B0604030504040204" pitchFamily="34" charset="0"/>
              </a:rPr>
              <a:t>Rozšíření učebních prostor DDM Klatovy, </a:t>
            </a:r>
            <a:r>
              <a:rPr lang="cs-CZ" i="0" dirty="0">
                <a:effectLst/>
                <a:latin typeface="Tahoma" panose="020B0604030504040204" pitchFamily="34" charset="0"/>
              </a:rPr>
              <a:t>zjednodušené podlimitní řízení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3BB36A2-946E-E48F-619A-F33FCE024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47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>
            <a:extLst>
              <a:ext uri="{FF2B5EF4-FFF2-40B4-BE49-F238E27FC236}">
                <a16:creationId xmlns:a16="http://schemas.microsoft.com/office/drawing/2014/main" xmlns="" id="{B336FB54-774B-6DF8-6BAB-16EBCFF4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xmlns="" id="{C013CA95-4C05-A38A-DC44-22D9B89D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68" y="0"/>
            <a:ext cx="12518796" cy="6893795"/>
          </a:xfr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xmlns="" id="{FA9B2D62-447F-2358-0637-9558C86916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6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63286B-28EA-E377-F97E-70991B6AE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xmlns="" id="{7EB7B05E-1A6D-A7F8-E0F5-4DA7262CC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490915"/>
              </p:ext>
            </p:extLst>
          </p:nvPr>
        </p:nvGraphicFramePr>
        <p:xfrm>
          <a:off x="3489434" y="1"/>
          <a:ext cx="87025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3C0B8F5-01F8-8733-D17B-3D05328777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8B7975-FFA3-E50B-DA2A-9E75084B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E-shop CNPK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Přehled skutečného objemu plnění</a:t>
            </a:r>
          </a:p>
        </p:txBody>
      </p:sp>
    </p:spTree>
    <p:extLst>
      <p:ext uri="{BB962C8B-B14F-4D97-AF65-F5344CB8AC3E}">
        <p14:creationId xmlns:p14="http://schemas.microsoft.com/office/powerpoint/2010/main" val="88920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FFBE10-099D-6046-0573-E7D73E58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BEC4B6-8DD2-7642-F808-AC04E54D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 úspor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xmlns="" id="{8AE05C9C-452D-9494-406F-59006F6E8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0142"/>
              </p:ext>
            </p:extLst>
          </p:nvPr>
        </p:nvGraphicFramePr>
        <p:xfrm>
          <a:off x="637256" y="3085646"/>
          <a:ext cx="743115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231">
                  <a:extLst>
                    <a:ext uri="{9D8B030D-6E8A-4147-A177-3AD203B41FA5}">
                      <a16:colId xmlns:a16="http://schemas.microsoft.com/office/drawing/2014/main" xmlns="" val="595152730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xmlns="" val="1938067607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xmlns="" val="890666187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xmlns="" val="3529019954"/>
                    </a:ext>
                  </a:extLst>
                </a:gridCol>
                <a:gridCol w="1486231">
                  <a:extLst>
                    <a:ext uri="{9D8B030D-6E8A-4147-A177-3AD203B41FA5}">
                      <a16:colId xmlns:a16="http://schemas.microsoft.com/office/drawing/2014/main" xmlns="" val="186027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VZ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27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1,9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948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7,5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2,9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93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2,4 mld.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400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971911"/>
                  </a:ext>
                </a:extLst>
              </a:tr>
            </a:tbl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42A3A29-511D-BA2C-9D5E-060CC18F79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FE998AE7-E296-3B47-BD3F-37B442BA17BC}"/>
              </a:ext>
            </a:extLst>
          </p:cNvPr>
          <p:cNvSpPr txBox="1"/>
          <p:nvPr/>
        </p:nvSpPr>
        <p:spPr>
          <a:xfrm>
            <a:off x="5244306" y="1574288"/>
            <a:ext cx="6094428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V rámci veřejných zakázek dokončených v roce 2024 se jednalo o částku </a:t>
            </a:r>
            <a:r>
              <a:rPr lang="cs-CZ" sz="1800" b="1" dirty="0">
                <a:solidFill>
                  <a:schemeClr val="bg1"/>
                </a:solidFill>
              </a:rPr>
              <a:t>400 milionů Kč bez DPH </a:t>
            </a:r>
            <a:r>
              <a:rPr lang="cs-CZ" sz="1800" dirty="0">
                <a:solidFill>
                  <a:schemeClr val="bg1"/>
                </a:solidFill>
              </a:rPr>
              <a:t>u </a:t>
            </a:r>
            <a:r>
              <a:rPr lang="cs-CZ" sz="1800" b="1" dirty="0">
                <a:solidFill>
                  <a:schemeClr val="bg1"/>
                </a:solidFill>
              </a:rPr>
              <a:t>191 </a:t>
            </a:r>
            <a:r>
              <a:rPr lang="cs-CZ" sz="1800" dirty="0">
                <a:solidFill>
                  <a:schemeClr val="bg1"/>
                </a:solidFill>
              </a:rPr>
              <a:t>veřejných zakázek.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 algn="just">
              <a:spcAft>
                <a:spcPts val="1000"/>
              </a:spcAft>
            </a:pPr>
            <a:endParaRPr lang="cs-CZ" dirty="0">
              <a:solidFill>
                <a:schemeClr val="bg1"/>
              </a:solidFill>
            </a:endParaRPr>
          </a:p>
          <a:p>
            <a:pPr algn="just">
              <a:spcAft>
                <a:spcPts val="1000"/>
              </a:spcAft>
            </a:pPr>
            <a:endParaRPr lang="cs-CZ" sz="18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Úspora je počítána ve vztahu k předpokládané hodnotě a reálně vysoutěžené ceně.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Do celkového počtu jsou počítány </a:t>
            </a:r>
            <a:r>
              <a:rPr lang="cs-CZ" sz="1800" dirty="0" smtClean="0">
                <a:solidFill>
                  <a:schemeClr val="bg1"/>
                </a:solidFill>
              </a:rPr>
              <a:t>centrální veřejné zakázky </a:t>
            </a:r>
            <a:r>
              <a:rPr lang="cs-CZ" sz="1800" dirty="0">
                <a:solidFill>
                  <a:schemeClr val="bg1"/>
                </a:solidFill>
              </a:rPr>
              <a:t>a veřejné zakázky administrované.</a:t>
            </a:r>
          </a:p>
        </p:txBody>
      </p:sp>
    </p:spTree>
    <p:extLst>
      <p:ext uri="{BB962C8B-B14F-4D97-AF65-F5344CB8AC3E}">
        <p14:creationId xmlns:p14="http://schemas.microsoft.com/office/powerpoint/2010/main" val="358302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185145-8751-9EC1-C224-FAF0FFAF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2024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5ABD82D-743E-82DD-C516-6622847EAD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E15FE6C8-C70D-8ED6-F690-04C40CB87ED4}"/>
              </a:ext>
            </a:extLst>
          </p:cNvPr>
          <p:cNvSpPr/>
          <p:nvPr/>
        </p:nvSpPr>
        <p:spPr>
          <a:xfrm>
            <a:off x="791852" y="2171700"/>
            <a:ext cx="9012024" cy="76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46FFF42-495D-BA6C-8FD7-9DC84AC80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24" y="2094942"/>
            <a:ext cx="6198942" cy="666567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Ekonomické ukazatele provozu Centrálního nákupu Plzeňského kraje, příspěvkové organizace</a:t>
            </a:r>
          </a:p>
          <a:p>
            <a:endParaRPr lang="cs-CZ" sz="7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5026C2D4-95C4-C038-47BE-D5D9A3A1CF36}"/>
              </a:ext>
            </a:extLst>
          </p:cNvPr>
          <p:cNvSpPr txBox="1"/>
          <p:nvPr/>
        </p:nvSpPr>
        <p:spPr>
          <a:xfrm>
            <a:off x="682624" y="2938207"/>
            <a:ext cx="5011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Centrální nákup Plzeňského kraje, příspěvková organizace, obdržel příspěvek na provoz od zřizovatele ve výši 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24 932 000 Kč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xmlns="" id="{668D4A50-6A72-EF6A-B5F1-63C29AFED123}"/>
              </a:ext>
            </a:extLst>
          </p:cNvPr>
          <p:cNvSpPr txBox="1">
            <a:spLocks/>
          </p:cNvSpPr>
          <p:nvPr/>
        </p:nvSpPr>
        <p:spPr>
          <a:xfrm>
            <a:off x="682625" y="4214932"/>
            <a:ext cx="4898044" cy="66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chemeClr val="tx2"/>
                </a:solidFill>
              </a:rPr>
              <a:t>Počet zaměstnanců v roce 2024 = 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31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obsah 18">
            <a:extLst>
              <a:ext uri="{FF2B5EF4-FFF2-40B4-BE49-F238E27FC236}">
                <a16:creationId xmlns:a16="http://schemas.microsoft.com/office/drawing/2014/main" xmlns="" id="{C260063B-0DBA-F6CC-BF96-790BA834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b="1" dirty="0"/>
              <a:t>pokračuje spolupráce </a:t>
            </a:r>
            <a:r>
              <a:rPr lang="cs-CZ" dirty="0"/>
              <a:t>s Ministerstvem pro místní rozvoj na implementaci národní strategie</a:t>
            </a:r>
          </a:p>
          <a:p>
            <a:pPr>
              <a:spcAft>
                <a:spcPts val="600"/>
              </a:spcAft>
            </a:pPr>
            <a:r>
              <a:rPr lang="cs-CZ" dirty="0"/>
              <a:t>uspořádali jsme </a:t>
            </a:r>
            <a:r>
              <a:rPr lang="cs-CZ" b="1" dirty="0"/>
              <a:t>čtvrtý ročník Meet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Buyer</a:t>
            </a:r>
            <a:r>
              <a:rPr lang="cs-CZ" dirty="0"/>
              <a:t>, poprvé naživo</a:t>
            </a:r>
          </a:p>
          <a:p>
            <a:pPr>
              <a:spcAft>
                <a:spcPts val="600"/>
              </a:spcAft>
            </a:pPr>
            <a:r>
              <a:rPr lang="cs-CZ" dirty="0"/>
              <a:t>vytvořili jsme </a:t>
            </a:r>
            <a:r>
              <a:rPr lang="cs-CZ" b="1" dirty="0"/>
              <a:t>systém </a:t>
            </a:r>
            <a:r>
              <a:rPr lang="cs-CZ" b="1" dirty="0" err="1"/>
              <a:t>Workflow</a:t>
            </a:r>
            <a:r>
              <a:rPr lang="cs-CZ" b="1" dirty="0"/>
              <a:t> </a:t>
            </a:r>
            <a:r>
              <a:rPr lang="cs-CZ" dirty="0"/>
              <a:t>pro administraci VZ</a:t>
            </a:r>
          </a:p>
          <a:p>
            <a:pPr>
              <a:spcAft>
                <a:spcPts val="600"/>
              </a:spcAft>
            </a:pPr>
            <a:r>
              <a:rPr lang="cs-CZ" dirty="0"/>
              <a:t>zavedli jsme </a:t>
            </a:r>
            <a:r>
              <a:rPr lang="cs-CZ" b="1" dirty="0"/>
              <a:t>dynamický nákupní systém </a:t>
            </a:r>
            <a:r>
              <a:rPr lang="cs-CZ" dirty="0"/>
              <a:t>pro nemocnice Plzeňského kraje</a:t>
            </a:r>
          </a:p>
          <a:p>
            <a:r>
              <a:rPr lang="cs-CZ" dirty="0"/>
              <a:t>účastnili jsme se </a:t>
            </a:r>
            <a:r>
              <a:rPr lang="cs-CZ" b="1" dirty="0"/>
              <a:t>prestižních zahraničních </a:t>
            </a:r>
            <a:r>
              <a:rPr lang="cs-CZ" dirty="0"/>
              <a:t>programů za účelem profesionalizace týmu</a:t>
            </a:r>
          </a:p>
          <a:p>
            <a:r>
              <a:rPr lang="cs-CZ" dirty="0"/>
              <a:t>aktivně se zapojujeme do modernizace a digitalizace veřejné správy. Stali jsme se členy </a:t>
            </a:r>
            <a:r>
              <a:rPr lang="cs-CZ" b="1" dirty="0"/>
              <a:t>České asociace umělé inteligence a AI Eticky.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xmlns="" id="{97464991-BCB2-1957-9E85-8EB8A057A4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4F6E5C8-F493-45D1-4CC7-687E6FE39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4" y="1933756"/>
            <a:ext cx="3371714" cy="44956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2BB8121-6D2C-F9BC-6DCA-0C17246F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920753"/>
            <a:ext cx="3882982" cy="923743"/>
          </a:xfrm>
        </p:spPr>
        <p:txBody>
          <a:bodyPr>
            <a:normAutofit fontScale="90000"/>
          </a:bodyPr>
          <a:lstStyle/>
          <a:p>
            <a:r>
              <a:rPr lang="cs-CZ" dirty="0"/>
              <a:t>V roce 2024 jsme dosáhli vynikajících úspěchů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1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>
            <a:extLst>
              <a:ext uri="{FF2B5EF4-FFF2-40B4-BE49-F238E27FC236}">
                <a16:creationId xmlns:a16="http://schemas.microsoft.com/office/drawing/2014/main" xmlns="" id="{1756AAF6-00C3-2699-7BDC-4A0D0DD7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Čísla za rok 2024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xmlns="" id="{D396A2B1-A54D-E4C1-D841-9FF66059A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25" y="2251563"/>
            <a:ext cx="4926323" cy="430677"/>
          </a:xfrm>
        </p:spPr>
        <p:txBody>
          <a:bodyPr>
            <a:normAutofit/>
          </a:bodyPr>
          <a:lstStyle/>
          <a:p>
            <a:r>
              <a:rPr lang="cs-CZ" sz="1600" dirty="0"/>
              <a:t>Předpokládaná hodnota všech VZ: 2,1 mld. Kč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xmlns="" id="{818DF687-6F63-4AC1-FF9B-DC4606BCC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039" y="1905506"/>
            <a:ext cx="3625215" cy="947708"/>
          </a:xfrm>
        </p:spPr>
        <p:txBody>
          <a:bodyPr>
            <a:normAutofit/>
          </a:bodyPr>
          <a:lstStyle/>
          <a:p>
            <a:r>
              <a:rPr lang="cs-CZ" sz="1600" dirty="0"/>
              <a:t>Celkový počet zakázek: 191</a:t>
            </a:r>
          </a:p>
          <a:p>
            <a:r>
              <a:rPr lang="cs-CZ" sz="1600" dirty="0"/>
              <a:t>Celková úspora: 400 mil. Kč bez DPH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xmlns="" id="{E1C7FEB9-B5CF-99D4-D081-355DCD10BB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4</a:t>
            </a:fld>
            <a:endParaRPr lang="cs-CZ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xmlns="" id="{44CE227A-5B9D-17D9-4C12-54A0708938A5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809503770"/>
              </p:ext>
            </p:extLst>
          </p:nvPr>
        </p:nvGraphicFramePr>
        <p:xfrm>
          <a:off x="2464604" y="2762103"/>
          <a:ext cx="5363851" cy="40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10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xmlns="" id="{4E38CCE4-03EE-8D98-EA0D-26FB194E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3"/>
            <a:ext cx="3690969" cy="1352368"/>
          </a:xfrm>
        </p:spPr>
        <p:txBody>
          <a:bodyPr/>
          <a:lstStyle/>
          <a:p>
            <a:r>
              <a:rPr lang="cs-CZ" dirty="0"/>
              <a:t>Meet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Buyer</a:t>
            </a:r>
            <a:r>
              <a:rPr lang="cs-CZ" dirty="0"/>
              <a:t> 2024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xmlns="" id="{372F3932-B8B0-8C43-1958-AD70FD422A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838"/>
          <a:stretch/>
        </p:blipFill>
        <p:spPr>
          <a:xfrm>
            <a:off x="773722" y="3358662"/>
            <a:ext cx="4326507" cy="2831123"/>
          </a:xfrm>
        </p:spPr>
      </p:pic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xmlns="" id="{A8BEE45B-58F0-C91E-996A-0EA959525C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D7427E76-47E4-E9F9-3DA7-E2F9162F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53" y="987972"/>
            <a:ext cx="5944289" cy="4992107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Cílem akce je seznámit dodavatele s investičními záměry a zvýšit jejich účast v zadávacím řízení</a:t>
            </a:r>
          </a:p>
          <a:p>
            <a:endParaRPr lang="cs-CZ" sz="2000" b="1" dirty="0"/>
          </a:p>
          <a:p>
            <a:r>
              <a:rPr lang="cs-CZ" sz="2000" dirty="0"/>
              <a:t>poprvé naživo, za účasti dodavatelů</a:t>
            </a:r>
          </a:p>
          <a:p>
            <a:endParaRPr lang="cs-CZ" sz="2000" dirty="0"/>
          </a:p>
          <a:p>
            <a:r>
              <a:rPr lang="cs-CZ" sz="2000" dirty="0"/>
              <a:t>představení plánu veřejných zakázek na rok 2024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Odkaz na video:</a:t>
            </a:r>
          </a:p>
          <a:p>
            <a:pPr marL="0" indent="0">
              <a:buNone/>
            </a:pPr>
            <a:r>
              <a:rPr lang="cs-CZ" b="1" dirty="0">
                <a:hlinkClick r:id="rId3"/>
              </a:rPr>
              <a:t>https://www.youtube.com/watch?v=SfjiXlZ8dfE</a:t>
            </a:r>
            <a:endParaRPr lang="cs-CZ" sz="2000" b="1" dirty="0"/>
          </a:p>
          <a:p>
            <a:pPr algn="just">
              <a:spcAft>
                <a:spcPts val="600"/>
              </a:spcAft>
            </a:pPr>
            <a:r>
              <a:rPr lang="cs-CZ" sz="2000" dirty="0"/>
              <a:t>pro dodavatele jsme připravili dotazník, abychom obdrželi z jejich strany zpětnou vazbu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tato akce přispívá k širší transparentnosti Plzeňského kraje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0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A20A7B-66E5-F245-FD9F-AA46AAC7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systému </a:t>
            </a:r>
            <a:r>
              <a:rPr lang="cs-CZ" dirty="0" err="1"/>
              <a:t>Workflow</a:t>
            </a:r>
            <a:r>
              <a:rPr lang="cs-CZ" dirty="0"/>
              <a:t> ve veřejných zakázkách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154B70-13B1-F457-B6A6-396EA291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53" y="1118632"/>
            <a:ext cx="5944289" cy="5071153"/>
          </a:xfrm>
        </p:spPr>
        <p:txBody>
          <a:bodyPr>
            <a:normAutofit/>
          </a:bodyPr>
          <a:lstStyle/>
          <a:p>
            <a:r>
              <a:rPr lang="cs-CZ" dirty="0"/>
              <a:t>implementace a zavedení nového digitálního řešení pro administraci veřejných zakázek</a:t>
            </a:r>
          </a:p>
          <a:p>
            <a:r>
              <a:rPr lang="cs-CZ" dirty="0"/>
              <a:t>využití nového přístupu v zadávání VZ v rámci Plzeňského kraje a jeho organizací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Řízení projektů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Elektronické schvalování procesů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Automatické generování dokumentů, analýzy a reporty, rating dodavatelů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Contract</a:t>
            </a:r>
            <a:r>
              <a:rPr lang="cs-CZ" b="1" dirty="0"/>
              <a:t> management napojený na AI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Odkaz na video: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hlinkClick r:id="rId2"/>
              </a:rPr>
              <a:t>https://youtu.be/PowelkoQh7g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A6748B1-9DAA-EB1D-F960-C6F0B9188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Zástupný symbol pro obrázek 5">
            <a:extLst>
              <a:ext uri="{FF2B5EF4-FFF2-40B4-BE49-F238E27FC236}">
                <a16:creationId xmlns:a16="http://schemas.microsoft.com/office/drawing/2014/main" xmlns="" id="{F52C9D54-A3FD-2484-5A78-4361E704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42" b="12942"/>
          <a:stretch/>
        </p:blipFill>
        <p:spPr>
          <a:xfrm>
            <a:off x="633865" y="3512130"/>
            <a:ext cx="4247277" cy="283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7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21DB43-DD71-33C0-782A-3503AB23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Dynamický nákupní systém pro nemocnice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D71270-9835-32DF-8C08-C703A2A0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000"/>
              </a:spcAft>
            </a:pPr>
            <a:r>
              <a:rPr lang="cs-CZ" sz="2000" dirty="0"/>
              <a:t>v roce 2024 jsme zavedli </a:t>
            </a:r>
            <a:r>
              <a:rPr lang="cs-CZ" b="1" dirty="0"/>
              <a:t>dvě</a:t>
            </a:r>
            <a:r>
              <a:rPr lang="cs-CZ" sz="2000" b="1" dirty="0"/>
              <a:t> DNS pro nemocnice Plzeňského kraje.</a:t>
            </a:r>
          </a:p>
          <a:p>
            <a:pPr algn="just">
              <a:spcAft>
                <a:spcPts val="1000"/>
              </a:spcAft>
            </a:pPr>
            <a:r>
              <a:rPr lang="cs-CZ" dirty="0"/>
              <a:t>DNS na obvazový materiál</a:t>
            </a:r>
          </a:p>
          <a:p>
            <a:pPr algn="just">
              <a:spcAft>
                <a:spcPts val="1000"/>
              </a:spcAft>
            </a:pPr>
            <a:r>
              <a:rPr lang="cs-CZ" sz="2000" dirty="0"/>
              <a:t>DNS na infuzní, irigační a oplachové roztoky</a:t>
            </a:r>
          </a:p>
          <a:p>
            <a:pPr algn="just">
              <a:spcAft>
                <a:spcPts val="1000"/>
              </a:spcAft>
            </a:pPr>
            <a:r>
              <a:rPr lang="cs-CZ" sz="2000" dirty="0"/>
              <a:t>výhody DNS spočívají především ve </a:t>
            </a:r>
            <a:r>
              <a:rPr lang="cs-CZ" sz="2000" b="1" dirty="0"/>
              <a:t>flexibilním nákupu</a:t>
            </a:r>
            <a:r>
              <a:rPr lang="cs-CZ" sz="2000" dirty="0"/>
              <a:t> běžně dostupných věcí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5F77333-DF19-EE3E-09BD-E24C953C82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62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xmlns="" id="{3643045E-589E-A312-CD86-EEE14CA090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1626" y="6165601"/>
            <a:ext cx="594216" cy="365125"/>
          </a:xfrm>
        </p:spPr>
        <p:txBody>
          <a:bodyPr/>
          <a:lstStyle/>
          <a:p>
            <a:fld id="{79F58A92-7425-4C14-8967-B91DFE95304C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A98ABE10-FAA9-E0A5-0E7C-9A954CB4EFC7}"/>
              </a:ext>
            </a:extLst>
          </p:cNvPr>
          <p:cNvSpPr/>
          <p:nvPr/>
        </p:nvSpPr>
        <p:spPr>
          <a:xfrm>
            <a:off x="683068" y="2081719"/>
            <a:ext cx="4511502" cy="1040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Nadpis 28">
            <a:extLst>
              <a:ext uri="{FF2B5EF4-FFF2-40B4-BE49-F238E27FC236}">
                <a16:creationId xmlns:a16="http://schemas.microsoft.com/office/drawing/2014/main" xmlns="" id="{491F2D04-358A-81E2-C62D-7EE98F9C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8" y="1505131"/>
            <a:ext cx="4256577" cy="1464312"/>
          </a:xfrm>
        </p:spPr>
        <p:txBody>
          <a:bodyPr>
            <a:normAutofit/>
          </a:bodyPr>
          <a:lstStyle/>
          <a:p>
            <a:r>
              <a:rPr lang="cs-CZ" dirty="0"/>
              <a:t>Dynamický nákupní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72C8B53-D438-E2E7-4170-D80368722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"/>
          <a:stretch/>
        </p:blipFill>
        <p:spPr>
          <a:xfrm>
            <a:off x="4421171" y="767150"/>
            <a:ext cx="6001209" cy="5581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23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09E14B-3D8C-E13C-FA2E-75A5B51C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Ocenění</a:t>
            </a:r>
            <a:br>
              <a:rPr lang="cs-CZ" dirty="0"/>
            </a:br>
            <a:r>
              <a:rPr lang="cs-CZ" dirty="0"/>
              <a:t>FSA 2024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 err="1"/>
              <a:t>eOsobnost</a:t>
            </a:r>
            <a:r>
              <a:rPr lang="cs-CZ" dirty="0"/>
              <a:t> </a:t>
            </a:r>
            <a:r>
              <a:rPr lang="cs-CZ" dirty="0" err="1"/>
              <a:t>Egovernmentu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15624C7-4D24-6E1C-A40E-AE6996B4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53" y="1241938"/>
            <a:ext cx="5944289" cy="4776605"/>
          </a:xfrm>
        </p:spPr>
        <p:txBody>
          <a:bodyPr/>
          <a:lstStyle/>
          <a:p>
            <a:r>
              <a:rPr lang="cs-CZ" sz="2000" dirty="0"/>
              <a:t>Centrální nákup Plzeňského kraje získal ocenění  v kategorii </a:t>
            </a:r>
            <a:r>
              <a:rPr lang="cs-CZ" sz="2000" b="1" dirty="0" err="1"/>
              <a:t>Procurement</a:t>
            </a:r>
            <a:r>
              <a:rPr lang="cs-CZ" sz="2000" b="1" dirty="0"/>
              <a:t> Trend a </a:t>
            </a:r>
            <a:r>
              <a:rPr lang="cs-CZ" sz="2000" b="1" dirty="0" err="1"/>
              <a:t>Procurement</a:t>
            </a:r>
            <a:r>
              <a:rPr lang="cs-CZ" sz="2000" b="1" dirty="0"/>
              <a:t> Master</a:t>
            </a:r>
          </a:p>
          <a:p>
            <a:r>
              <a:rPr lang="cs-CZ" sz="2000" dirty="0">
                <a:hlinkClick r:id="rId2"/>
              </a:rPr>
              <a:t>https://www.cnpk.cz/blog/centralni-nakup-plzenskeho-kraje-udava-smer-verejneho-zadavani-v-cr-ziskal-ocene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https://www.cnpk.cz/blog/reditelka-cnpk-ziskala-oceneni-eosobnost-egovernmentu-2024</a:t>
            </a:r>
            <a:endParaRPr lang="cs-CZ" sz="2000" dirty="0"/>
          </a:p>
          <a:p>
            <a:endParaRPr lang="cs-CZ" dirty="0"/>
          </a:p>
        </p:txBody>
      </p:sp>
      <p:pic>
        <p:nvPicPr>
          <p:cNvPr id="7" name="Zástupný symbol obrázku 6" descr="Obsah obrázku Lidská tvář, osoba, úsměv, oblečení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B31FCB57-1FD3-0BAD-26B2-90D664C1C2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983"/>
          <a:stretch>
            <a:fillRect/>
          </a:stretch>
        </p:blipFill>
        <p:spPr/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42157EF-2690-2562-DC52-9FEC3B0EC8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9F58A92-7425-4C14-8967-B91DFE95304C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9" name="Obrázek 8" descr="Obsah obrázku oblečení, osoba, úsměv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xmlns="" id="{24D8C709-2819-16FE-02BE-4A8CCD4C7A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2" y="4174815"/>
            <a:ext cx="3912124" cy="26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02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005CA9"/>
      </a:dk2>
      <a:lt2>
        <a:srgbClr val="009640"/>
      </a:lt2>
      <a:accent1>
        <a:srgbClr val="005CA9"/>
      </a:accent1>
      <a:accent2>
        <a:srgbClr val="FFCC00"/>
      </a:accent2>
      <a:accent3>
        <a:srgbClr val="009640"/>
      </a:accent3>
      <a:accent4>
        <a:srgbClr val="D8D8D8"/>
      </a:accent4>
      <a:accent5>
        <a:srgbClr val="0089FA"/>
      </a:accent5>
      <a:accent6>
        <a:srgbClr val="38BA70"/>
      </a:accent6>
      <a:hlink>
        <a:srgbClr val="005CA9"/>
      </a:hlink>
      <a:folHlink>
        <a:srgbClr val="00437A"/>
      </a:folHlink>
    </a:clrScheme>
    <a:fontScheme name="cnpk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745</Words>
  <Application>Microsoft Office PowerPoint</Application>
  <PresentationFormat>Širokoúhlá obrazovka</PresentationFormat>
  <Paragraphs>166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Roboto</vt:lpstr>
      <vt:lpstr>Roboto Black</vt:lpstr>
      <vt:lpstr>Tahoma</vt:lpstr>
      <vt:lpstr>Wingdings</vt:lpstr>
      <vt:lpstr>Motiv Office</vt:lpstr>
      <vt:lpstr>ZPRÁVA O ČINNOSTI ZA ROK 2024</vt:lpstr>
      <vt:lpstr>Prezentace aplikace PowerPoint</vt:lpstr>
      <vt:lpstr>V roce 2024 jsme dosáhli vynikajících úspěchů </vt:lpstr>
      <vt:lpstr>Čísla za rok 2024</vt:lpstr>
      <vt:lpstr>Meet the Buyer 2024</vt:lpstr>
      <vt:lpstr>Vývoj systému Workflow ve veřejných zakázkách</vt:lpstr>
      <vt:lpstr>Dynamický nákupní systém pro nemocnice</vt:lpstr>
      <vt:lpstr>Dynamický nákupní systém</vt:lpstr>
      <vt:lpstr>Ocenění FSA 2024 a eOsobnost Egovernmentu </vt:lpstr>
      <vt:lpstr>Procure Innovation EU</vt:lpstr>
      <vt:lpstr>PUBLIC PROCUREMENT  EXCELLENCE PROGRAM</vt:lpstr>
      <vt:lpstr>Přednášení a účast na DZT-digitálním zakázkářském týmu</vt:lpstr>
      <vt:lpstr>Školení E-ZAK pro Krajský úřad PK</vt:lpstr>
      <vt:lpstr>Pevná telefonie</vt:lpstr>
      <vt:lpstr>Energie pro organizace PK</vt:lpstr>
      <vt:lpstr>Zajímavosti: Dodávky a služby</vt:lpstr>
      <vt:lpstr>Zajímavosti: Dodávky a služby</vt:lpstr>
      <vt:lpstr>Zajímavosti:  Stavební práce</vt:lpstr>
      <vt:lpstr>Zajímavosti:  Stavební práce</vt:lpstr>
      <vt:lpstr>E-shop CNPK  Přehled skutečného objemu plnění</vt:lpstr>
      <vt:lpstr>Rekapitulace úspor</vt:lpstr>
      <vt:lpstr>Rozpočet 2024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Macanová</dc:creator>
  <cp:lastModifiedBy>CNPK</cp:lastModifiedBy>
  <cp:revision>17</cp:revision>
  <dcterms:created xsi:type="dcterms:W3CDTF">2024-05-16T10:06:09Z</dcterms:created>
  <dcterms:modified xsi:type="dcterms:W3CDTF">2025-05-14T10:24:04Z</dcterms:modified>
</cp:coreProperties>
</file>