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2" r:id="rId5"/>
    <p:sldId id="260" r:id="rId6"/>
    <p:sldId id="279" r:id="rId7"/>
    <p:sldId id="286" r:id="rId8"/>
    <p:sldId id="285" r:id="rId9"/>
    <p:sldId id="277" r:id="rId10"/>
    <p:sldId id="267" r:id="rId11"/>
    <p:sldId id="273" r:id="rId12"/>
    <p:sldId id="281" r:id="rId13"/>
    <p:sldId id="284" r:id="rId14"/>
    <p:sldId id="261" r:id="rId15"/>
    <p:sldId id="283" r:id="rId16"/>
    <p:sldId id="282" r:id="rId17"/>
    <p:sldId id="270" r:id="rId18"/>
    <p:sldId id="268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F5260B-4983-9053-2F94-003144D01B21}" name="Zuzana Havlíčková" initials="ZH" userId="S-1-5-21-1222488743-3128081740-1686621848-12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33-4BF5-9905-FDF24C736E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33-4BF5-9905-FDF24C736E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33-4BF5-9905-FDF24C736EF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33-4BF5-9905-FDF24C736EF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33-4BF5-9905-FDF24C736EFC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6E33-4BF5-9905-FDF24C736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VZMR</c:v>
                </c:pt>
                <c:pt idx="1">
                  <c:v>PODLIMITNÍ VZ</c:v>
                </c:pt>
                <c:pt idx="2">
                  <c:v>NADLIMITNÍ VZ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41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33-4BF5-9905-FDF24C736EF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87C4294-4933-2AE8-CB13-327A2244D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394A60-2091-33FA-EF98-E322C20A6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C6AC-AE4D-4130-B084-CDB8B2412B56}" type="datetimeFigureOut">
              <a:rPr lang="cs-CZ" smtClean="0"/>
              <a:t>02.02.2026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6A3E4D-4EEE-1F1A-8735-CDC8D4B33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91A67B-BCF8-3F1E-1431-94DCEF55A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A90B-EF88-4149-83EA-52B0F7F2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37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6883-3C32-46E6-863D-10D20A882026}" type="datetimeFigureOut">
              <a:rPr lang="cs-CZ" smtClean="0"/>
              <a:t>02.02.2026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E996-A40B-4EDF-9846-F348DDE2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75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BDB4D91-C8F8-F790-D005-3AEA36B1C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05213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E5A56-D265-1E88-9540-CF5A1FDBC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069" y="1976737"/>
            <a:ext cx="760807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3F2F29-5E36-5406-5540-1D2000D5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069" y="4684960"/>
            <a:ext cx="76080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26B5713-3FDD-BDBC-BF53-71AD9BC74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9700" y="5140571"/>
            <a:ext cx="2479231" cy="117763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62516A0-7ED9-7047-CCB4-F158E10698D3}"/>
              </a:ext>
            </a:extLst>
          </p:cNvPr>
          <p:cNvCxnSpPr>
            <a:cxnSpLocks/>
          </p:cNvCxnSpPr>
          <p:nvPr userDrawn="1"/>
        </p:nvCxnSpPr>
        <p:spPr>
          <a:xfrm>
            <a:off x="1755648" y="496956"/>
            <a:ext cx="0" cy="3823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6D854E5D-9DE7-62AF-270F-307A62EE7E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625" y="517276"/>
            <a:ext cx="1073021" cy="382346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14. 12. 2024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7084DA01-E3F7-5772-A0B5-3505CD69F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3251" y="517525"/>
            <a:ext cx="2645410" cy="38209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</a:t>
            </a:r>
          </a:p>
        </p:txBody>
      </p:sp>
    </p:spTree>
    <p:extLst>
      <p:ext uri="{BB962C8B-B14F-4D97-AF65-F5344CB8AC3E}">
        <p14:creationId xmlns:p14="http://schemas.microsoft.com/office/powerpoint/2010/main" val="355552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4CE60C-7696-4C8E-E893-529228F4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65601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7FED56-F7BD-95A2-7901-9BED29D0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65601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89A93B-3BC4-72A5-3EBA-81A4E67B0E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DA3A69C-440B-C16E-6852-C568BB2981A6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766C732-7AC9-768C-BDAC-47EBA28FC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51746E05-2490-F91F-2A29-BB0532A4F1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B1EC8D3-4274-0E84-B748-234A5415A6F8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7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3B3DEFD-FFD4-A7CA-80A5-20E96E409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E2251-85B9-C74C-FCFE-97BA742CF7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CA46837-4426-E698-56AC-99C740D2D186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766C732-7AC9-768C-BDAC-47EBA28FC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3"/>
            <a:ext cx="3440523" cy="13523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30544E2-EA19-5E15-CBC2-B024CD14F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722" y="3358662"/>
            <a:ext cx="4326507" cy="283112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E472ECF0-1BD4-E52B-4BE5-AEF7E5C3F3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0A92A58-2937-B76F-1CAB-9CFB3D37B384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9D86F1C-3926-A75F-BE17-81ED994BA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E6DC26-8F05-CCFE-2C79-A45D76AE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8926924" cy="6665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5F454685-E31A-3A0A-EC6B-E69702599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Výhody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DDE3F3A9-40D2-6573-74CF-63DC299EF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D8057053-0096-146D-9EEA-59BCC87735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277" y="2251563"/>
            <a:ext cx="351155" cy="351155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39B3CA4-4303-67B1-4C59-9821FB28C0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8837" y="2261478"/>
            <a:ext cx="351155" cy="351155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8FD4D97B-3D99-0C3B-2BE2-B27743B8D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718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Nevýhody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B8914E5-4EA1-8DB4-56B8-5BDA922C2749}"/>
              </a:ext>
            </a:extLst>
          </p:cNvPr>
          <p:cNvCxnSpPr>
            <a:cxnSpLocks/>
          </p:cNvCxnSpPr>
          <p:nvPr userDrawn="1"/>
        </p:nvCxnSpPr>
        <p:spPr>
          <a:xfrm>
            <a:off x="772160" y="2744713"/>
            <a:ext cx="410327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D46FA1C-1F66-75B8-C6DC-3BD4999CE9A2}"/>
              </a:ext>
            </a:extLst>
          </p:cNvPr>
          <p:cNvCxnSpPr>
            <a:cxnSpLocks/>
          </p:cNvCxnSpPr>
          <p:nvPr userDrawn="1"/>
        </p:nvCxnSpPr>
        <p:spPr>
          <a:xfrm>
            <a:off x="5506720" y="2744713"/>
            <a:ext cx="41032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730787CF-4099-7533-9F15-2A9FE67B344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62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9573AC5A-A4FF-8876-0B33-85974271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1718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9" name="Zástupný symbol pro číslo snímku 5">
            <a:extLst>
              <a:ext uri="{FF2B5EF4-FFF2-40B4-BE49-F238E27FC236}">
                <a16:creationId xmlns:a16="http://schemas.microsoft.com/office/drawing/2014/main" id="{90EF9AE9-9BD7-18A9-93DC-80F7367B11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42E597E-9998-BA8E-E1AC-05A1C50FF7FA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9D86F1C-3926-A75F-BE17-81ED994BA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E6DC26-8F05-CCFE-2C79-A45D76AE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8926924" cy="6665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5F454685-E31A-3A0A-EC6B-E69702599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DDE3F3A9-40D2-6573-74CF-63DC299EF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8FD4D97B-3D99-0C3B-2BE2-B27743B8D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718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B8914E5-4EA1-8DB4-56B8-5BDA922C2749}"/>
              </a:ext>
            </a:extLst>
          </p:cNvPr>
          <p:cNvCxnSpPr>
            <a:cxnSpLocks/>
          </p:cNvCxnSpPr>
          <p:nvPr userDrawn="1"/>
        </p:nvCxnSpPr>
        <p:spPr>
          <a:xfrm>
            <a:off x="772160" y="2744713"/>
            <a:ext cx="410327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D46FA1C-1F66-75B8-C6DC-3BD4999CE9A2}"/>
              </a:ext>
            </a:extLst>
          </p:cNvPr>
          <p:cNvCxnSpPr>
            <a:cxnSpLocks/>
          </p:cNvCxnSpPr>
          <p:nvPr userDrawn="1"/>
        </p:nvCxnSpPr>
        <p:spPr>
          <a:xfrm>
            <a:off x="5506720" y="2744713"/>
            <a:ext cx="41032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730787CF-4099-7533-9F15-2A9FE67B344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62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9573AC5A-A4FF-8876-0B33-85974271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1718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664E9EB-75A0-EAD5-C921-AF132B281324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A8DD8786-68F7-D2B0-F374-0140EA5E4D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61A1F86-08C0-52C4-341B-1D8CF8D7E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227" y="0"/>
            <a:ext cx="107017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E5A56-D265-1E88-9540-CF5A1FDBC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4829" y="2648911"/>
            <a:ext cx="5799011" cy="156017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 a jméno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3F2F29-5E36-5406-5540-1D2000D506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4829" y="4326512"/>
            <a:ext cx="579901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ředitelka CNPK</a:t>
            </a:r>
            <a:endParaRPr lang="cs-CZ" dirty="0"/>
          </a:p>
          <a:p>
            <a:r>
              <a:rPr lang="sv-SE" dirty="0"/>
              <a:t>jana.dubcova@cnpk.cz</a:t>
            </a:r>
            <a:endParaRPr lang="cs-CZ" dirty="0"/>
          </a:p>
          <a:p>
            <a:r>
              <a:rPr lang="sv-SE" dirty="0"/>
              <a:t>+420 778 113 443</a:t>
            </a:r>
            <a:endParaRPr lang="cs-CZ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26B5713-3FDD-BDBC-BF53-71AD9BC74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069" y="517278"/>
            <a:ext cx="2479231" cy="11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E37FC-D7F7-6185-0091-032E49EE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B9FB4F-1929-9BD5-7E65-84300920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3378B3-9037-9ABE-C5F4-D371AA66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771" y="6172294"/>
            <a:ext cx="27432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A414B8-5195-357E-07F7-318DB74D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65600"/>
            <a:ext cx="4114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202CC2D-0978-D706-296C-5E9F7F8993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56FADEE-04B7-F1B4-DD4A-0BF277A61317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31222-7D43-307D-4CDF-BB5F54C8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F6BE8-ADBF-D7BD-FB82-1B03A0EC4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	</a:t>
            </a:r>
          </a:p>
          <a:p>
            <a:pPr lvl="5"/>
            <a:endParaRPr lang="cs-CZ" dirty="0"/>
          </a:p>
          <a:p>
            <a:pPr lvl="6"/>
            <a:endParaRPr lang="cs-CZ" dirty="0"/>
          </a:p>
          <a:p>
            <a:pPr lvl="7"/>
            <a:endParaRPr lang="cs-CZ" dirty="0"/>
          </a:p>
          <a:p>
            <a:pPr lvl="8"/>
            <a:endParaRPr lang="cs-CZ" dirty="0"/>
          </a:p>
          <a:p>
            <a:pPr lvl="8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9F764F-358C-D602-98B1-36C8792B2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00CA5-3C57-3652-B42C-F727A3B9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7E681-5C09-2A15-9E75-B0FA59284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4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2" r:id="rId5"/>
    <p:sldLayoutId id="2147483664" r:id="rId6"/>
    <p:sldLayoutId id="2147483665" r:id="rId7"/>
    <p:sldLayoutId id="2147483654" r:id="rId8"/>
    <p:sldLayoutId id="2147483651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DD6mqQBbf8?si=0PDY4kE3WH174G9I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PowelkoQh7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13697F43-A6FE-068E-3C01-090E67CAF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  <a:br>
              <a:rPr lang="cs-CZ" dirty="0"/>
            </a:br>
            <a:r>
              <a:rPr lang="cs-CZ" dirty="0"/>
              <a:t>ZA ROK 2025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5887C0C-0C9A-5552-8D2A-BAB1F2A692C8}"/>
              </a:ext>
            </a:extLst>
          </p:cNvPr>
          <p:cNvSpPr/>
          <p:nvPr/>
        </p:nvSpPr>
        <p:spPr>
          <a:xfrm>
            <a:off x="1442301" y="329938"/>
            <a:ext cx="744718" cy="89554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E3934-2D08-C029-CC00-07AEFE7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Vzdělávání zaměstnanců v oblasti AI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F7AD0-58B3-674B-7A69-509FEF14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791" y="1388996"/>
            <a:ext cx="4806141" cy="4776605"/>
          </a:xfrm>
        </p:spPr>
        <p:txBody>
          <a:bodyPr>
            <a:normAutofit/>
          </a:bodyPr>
          <a:lstStyle/>
          <a:p>
            <a:r>
              <a:rPr lang="cs-CZ" dirty="0"/>
              <a:t>abychom udrželi náskok a zajistili, že procesy centralizovaného nákupu fungují co nejlépe, klademe velký důraz na průběžné vzdělávání</a:t>
            </a:r>
          </a:p>
          <a:p>
            <a:r>
              <a:rPr lang="cs-CZ" dirty="0"/>
              <a:t>uspořádali jsme workshop pro zaměstnance Centrálního nákupu zaměřený na bezpečnost a používání AI v praxi</a:t>
            </a:r>
          </a:p>
          <a:p>
            <a:r>
              <a:rPr lang="cs-CZ" dirty="0"/>
              <a:t>praktické příklady a reálné scénáře pomáhají našim zaměstnancům pochopit, jak může AI usnadnit analýzu dat, urychlit administrativní procesy nebo zvýšit transparentnost při zadávání zakázek</a:t>
            </a:r>
          </a:p>
          <a:p>
            <a:endParaRPr lang="cs-CZ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704508-D0FE-701E-1102-79EFEC963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13" name="Obrázek 12" descr="Obsah obrázku text, snímek obrazovky, Písmo, logo&#10;&#10;Obsah generovaný pomocí AI může být nesprávný.">
            <a:extLst>
              <a:ext uri="{FF2B5EF4-FFF2-40B4-BE49-F238E27FC236}">
                <a16:creationId xmlns:a16="http://schemas.microsoft.com/office/drawing/2014/main" id="{B3F97195-04F9-DE32-4918-0C9EF90F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02" y="2408577"/>
            <a:ext cx="4207874" cy="42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3286B-28EA-E377-F97E-70991B6AE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0B8F5-01F8-8733-D17B-3D05328777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8B7975-FFA3-E50B-DA2A-9E75084B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887759"/>
          </a:xfrm>
        </p:spPr>
        <p:txBody>
          <a:bodyPr>
            <a:normAutofit fontScale="90000"/>
          </a:bodyPr>
          <a:lstStyle/>
          <a:p>
            <a:r>
              <a:rPr lang="cs-CZ" dirty="0"/>
              <a:t>E-shop CNPK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Přehled skutečného objemu plnění za rok 2025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Objem plnění za rok 2025: 11 764 805 Kč</a:t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obsah 7" descr="Obsah obrázku text, snímek obrazovky, diagram, Písmo&#10;&#10;Obsah generovaný pomocí AI může být nesprávný.">
            <a:extLst>
              <a:ext uri="{FF2B5EF4-FFF2-40B4-BE49-F238E27FC236}">
                <a16:creationId xmlns:a16="http://schemas.microsoft.com/office/drawing/2014/main" id="{D78FC377-B776-D301-2B76-E532AA06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46" y="1212060"/>
            <a:ext cx="7739254" cy="4953541"/>
          </a:xfrm>
        </p:spPr>
      </p:pic>
    </p:spTree>
    <p:extLst>
      <p:ext uri="{BB962C8B-B14F-4D97-AF65-F5344CB8AC3E}">
        <p14:creationId xmlns:p14="http://schemas.microsoft.com/office/powerpoint/2010/main" val="88920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5CEA6-3183-5182-4646-3A0CDB1A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kategorie </a:t>
            </a:r>
            <a:br>
              <a:rPr lang="cs-CZ" dirty="0"/>
            </a:br>
            <a:r>
              <a:rPr lang="cs-CZ" dirty="0"/>
              <a:t>E-shopu CNPK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61458-64C5-6C45-06E8-71DFF352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roce 2025 jsme představili nové kategorie pro E-shop CNPK </a:t>
            </a:r>
          </a:p>
          <a:p>
            <a:r>
              <a:rPr lang="cs-CZ" dirty="0"/>
              <a:t>přidali jsme do E-shopu novou kategorii Menstruační potřeby a obnovili kategorii Školní nábytek pro rok 2026</a:t>
            </a:r>
          </a:p>
          <a:p>
            <a:r>
              <a:rPr lang="cs-CZ" dirty="0"/>
              <a:t>objem plnění za rok 2025: 11 764 805 Kč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9FCDEC-48A5-BDBE-F3E5-28C4EB3779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Obrázek 5" descr="Obsah obrázku tex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966DAD9E-71E3-357C-310C-BA82F161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7" y="2661340"/>
            <a:ext cx="5470543" cy="33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A3FE-7AFB-CF4C-9935-116151A9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34BE9-0A2B-7247-42E3-56EF38B4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/>
          <a:p>
            <a:r>
              <a:rPr lang="cs-CZ" sz="2200"/>
              <a:t>Zajímavosti:</a:t>
            </a:r>
            <a:br>
              <a:rPr lang="cs-CZ" sz="2200"/>
            </a:br>
            <a:r>
              <a:rPr lang="cs-CZ" sz="2200"/>
              <a:t>Dodávky a služby</a:t>
            </a:r>
            <a:br>
              <a:rPr lang="cs-CZ" sz="2200"/>
            </a:br>
            <a:br>
              <a:rPr lang="cs-CZ" sz="2200"/>
            </a:br>
            <a:r>
              <a:rPr lang="cs-CZ" sz="2200" b="1"/>
              <a:t>Dynamický nákupní systém - Grafické práce, výroba a distribuce periodika Plzeňský kraj</a:t>
            </a:r>
            <a:endParaRPr lang="cs-CZ" sz="2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85E2D-7923-7712-3880-0AF411B2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/>
          <a:p>
            <a:r>
              <a:rPr lang="cs-CZ" u="sng" dirty="0"/>
              <a:t>předpokládaná hodnota DNS</a:t>
            </a:r>
            <a:r>
              <a:rPr lang="cs-CZ" dirty="0"/>
              <a:t>: 100 000 000 Kč bez DPH, na dobu neurčitou</a:t>
            </a:r>
          </a:p>
          <a:p>
            <a:r>
              <a:rPr lang="cs-CZ" u="sng" dirty="0"/>
              <a:t>předpokládaná hodnota Výzvy 1/2025</a:t>
            </a:r>
            <a:r>
              <a:rPr lang="cs-CZ" dirty="0"/>
              <a:t>: 24 140 000 Kč bez DPH (s opcí 25 347 000 Kč bez DPH)</a:t>
            </a:r>
          </a:p>
          <a:p>
            <a:r>
              <a:rPr lang="cs-CZ" u="sng" dirty="0"/>
              <a:t>zakázka</a:t>
            </a:r>
            <a:r>
              <a:rPr lang="cs-CZ" dirty="0"/>
              <a:t>: nadlimitní VZ na služby, dynamický nákupní systém, zavedení DNS v užším řízení, následně zadání první zakázky ve Výzvě</a:t>
            </a:r>
          </a:p>
          <a:p>
            <a:r>
              <a:rPr lang="cs-CZ" u="sng" dirty="0"/>
              <a:t>předmět</a:t>
            </a:r>
            <a:r>
              <a:rPr lang="cs-CZ" dirty="0"/>
              <a:t>: grafické práce, výroba a distribuce periodika Plzeňský kraj pro zadavatele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1D18B-6F92-B030-DD77-5835D45D2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11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3643045E-589E-A312-CD86-EEE14CA090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98ABE10-FAA9-E0A5-0E7C-9A954CB4EFC7}"/>
              </a:ext>
            </a:extLst>
          </p:cNvPr>
          <p:cNvSpPr/>
          <p:nvPr/>
        </p:nvSpPr>
        <p:spPr>
          <a:xfrm>
            <a:off x="683068" y="2081719"/>
            <a:ext cx="4511502" cy="104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Nadpis 28">
            <a:extLst>
              <a:ext uri="{FF2B5EF4-FFF2-40B4-BE49-F238E27FC236}">
                <a16:creationId xmlns:a16="http://schemas.microsoft.com/office/drawing/2014/main" id="{491F2D04-358A-81E2-C62D-7EE98F9C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1"/>
            <a:ext cx="4256577" cy="1464312"/>
          </a:xfrm>
        </p:spPr>
        <p:txBody>
          <a:bodyPr>
            <a:normAutofit/>
          </a:bodyPr>
          <a:lstStyle/>
          <a:p>
            <a:r>
              <a:rPr lang="cs-CZ" dirty="0"/>
              <a:t>Dynamický nákupní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2C8B53-D438-E2E7-4170-D8036872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4421171" y="767150"/>
            <a:ext cx="6001209" cy="5581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23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F371D-1202-E793-7AEC-6EFFB7BCF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EBEE1-4DB3-8E09-9782-B2FB5F7C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18" y="933633"/>
            <a:ext cx="4708082" cy="2495367"/>
          </a:xfrm>
        </p:spPr>
        <p:txBody>
          <a:bodyPr anchor="t">
            <a:noAutofit/>
          </a:bodyPr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Dodávky a služby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Výběr dopravce pro uzavření smlouvy o veřejných službách v přepravě cestujících ve veřejné drážní osobní dopravě na lince P3 Plzeň – Domažlice město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766B-7B84-38BC-195C-A22700BB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/>
          <a:p>
            <a:r>
              <a:rPr lang="cs-CZ" u="sng" dirty="0"/>
              <a:t>předpokládaná hodnota</a:t>
            </a:r>
            <a:r>
              <a:rPr lang="cs-CZ" dirty="0"/>
              <a:t>: 3 200 000 000 Kč bez DPH, Doba plnění: 10 let</a:t>
            </a:r>
          </a:p>
          <a:p>
            <a:r>
              <a:rPr lang="cs-CZ" u="sng" dirty="0"/>
              <a:t>zakázka</a:t>
            </a:r>
            <a:r>
              <a:rPr lang="cs-CZ" dirty="0"/>
              <a:t>: nadlimitní VZ na služby ve zvláštním nabídkovém řízení podle zákona č. 194/2010 Sb.</a:t>
            </a:r>
          </a:p>
          <a:p>
            <a:r>
              <a:rPr lang="cs-CZ" u="sng" dirty="0"/>
              <a:t>předmět</a:t>
            </a:r>
            <a:r>
              <a:rPr lang="cs-CZ" dirty="0"/>
              <a:t>: zajištění provozu vlaků na trati P3 Plzeň – Domažlice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8D4D78-01B2-2D6A-6CA1-9A9FB08D83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94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C11BF-BBE4-0191-1462-1AA0A7C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3" y="1057457"/>
            <a:ext cx="4708082" cy="2495367"/>
          </a:xfrm>
        </p:spPr>
        <p:txBody>
          <a:bodyPr anchor="t">
            <a:noAutofit/>
          </a:bodyPr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Dodávky a služby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Veřejná zakázka na zajištění stravování pro Klatovskou nemocnici a Domažlickou nemocnici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2A1FF-4FDF-281B-810D-7ADC2196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/>
          <a:p>
            <a:r>
              <a:rPr lang="cs-CZ" u="sng" dirty="0"/>
              <a:t>předpokládaná hodnota</a:t>
            </a:r>
            <a:r>
              <a:rPr lang="cs-CZ" dirty="0"/>
              <a:t>: 662 787 572,15 Kč bez DPH (z toho vyhrazené změny 84 634 615,25 Kč)</a:t>
            </a:r>
          </a:p>
          <a:p>
            <a:r>
              <a:rPr lang="cs-CZ" u="sng" dirty="0"/>
              <a:t>doba plnění</a:t>
            </a:r>
            <a:r>
              <a:rPr lang="cs-CZ" dirty="0"/>
              <a:t>: 10 let</a:t>
            </a:r>
          </a:p>
          <a:p>
            <a:r>
              <a:rPr lang="cs-CZ" u="sng" dirty="0"/>
              <a:t>zakázka</a:t>
            </a:r>
            <a:r>
              <a:rPr lang="cs-CZ" dirty="0"/>
              <a:t>: nadlimitní VZ na služby v otevřeném řízení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803F37-354A-7677-26DB-9F344569FA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56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B62CD-7C0B-18F5-66CA-1383806C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Dodávky 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25FB4-2DC2-CA8E-D3A4-E460D6DE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83" y="0"/>
            <a:ext cx="6458950" cy="66709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600" i="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cs-CZ" sz="8000" b="1" dirty="0"/>
              <a:t>Centrální řešení pro popisování, správu, distribuci a archivaci obrazové zdravotnické dokumentace (CŘ PACS)</a:t>
            </a:r>
            <a:r>
              <a:rPr lang="cs-CZ" sz="8000" dirty="0"/>
              <a:t>, nadlimitní VZ na dodávky, otevřené řízení</a:t>
            </a:r>
          </a:p>
          <a:p>
            <a:pPr>
              <a:lnSpc>
                <a:spcPct val="120000"/>
              </a:lnSpc>
            </a:pPr>
            <a:endParaRPr lang="cs-CZ" sz="8000" b="0" i="0" u="none" strike="noStrike" dirty="0">
              <a:effectLst/>
            </a:endParaRPr>
          </a:p>
          <a:p>
            <a:pPr>
              <a:lnSpc>
                <a:spcPct val="120000"/>
              </a:lnSpc>
            </a:pPr>
            <a:r>
              <a:rPr lang="cs-CZ" sz="8000" b="1" dirty="0"/>
              <a:t>Bezbariérový přístup a rozšíření parkovací plochy v areálu Dětského terapeutického centra Trnová</a:t>
            </a:r>
            <a:r>
              <a:rPr lang="cs-CZ" sz="8000" b="1" i="0" dirty="0">
                <a:effectLst/>
              </a:rPr>
              <a:t>, </a:t>
            </a:r>
            <a:r>
              <a:rPr lang="cs-CZ" sz="8000" dirty="0"/>
              <a:t>VZ malého rozsahu na stavební práce, poptávkové řízení, k podání nabídky vyzváni 3 dodavatelé</a:t>
            </a:r>
            <a:endParaRPr lang="cs-CZ" sz="8000" i="0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8000" b="0" i="0" u="none" strike="noStrike" dirty="0">
              <a:effectLst/>
            </a:endParaRPr>
          </a:p>
          <a:p>
            <a:pPr>
              <a:lnSpc>
                <a:spcPct val="120000"/>
              </a:lnSpc>
            </a:pPr>
            <a:r>
              <a:rPr lang="cs-CZ" sz="8000" b="1" dirty="0"/>
              <a:t>Konzervace a restaurování historických a etnografických sbírkových předmětů Muzea Šumavy Sušice, </a:t>
            </a:r>
            <a:r>
              <a:rPr lang="cs-CZ" sz="8000" dirty="0"/>
              <a:t>nadlimitní VZ na služby, otevřené řízení, rozděleno na 5 částí </a:t>
            </a:r>
          </a:p>
          <a:p>
            <a:pPr>
              <a:lnSpc>
                <a:spcPct val="120000"/>
              </a:lnSpc>
            </a:pPr>
            <a:endParaRPr lang="cs-CZ" sz="8000" dirty="0"/>
          </a:p>
          <a:p>
            <a:pPr>
              <a:lnSpc>
                <a:spcPct val="120000"/>
              </a:lnSpc>
            </a:pPr>
            <a:r>
              <a:rPr lang="cs-CZ" sz="8000" b="1" dirty="0"/>
              <a:t>Profylaxe a servis zastávkových informačních elektronických panelů v Plzni a Plzeňském kraji, </a:t>
            </a:r>
            <a:r>
              <a:rPr lang="cs-CZ" sz="8000" dirty="0"/>
              <a:t>podlimitní VZ na služby, zjednodušené podlimitní řízení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8514BF-1A32-E361-404E-F40EF9954A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A4B10-9894-BC29-2B50-726122FE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/>
          <a:p>
            <a:r>
              <a:rPr lang="cs-CZ" dirty="0"/>
              <a:t>Zajímavosti: </a:t>
            </a:r>
            <a:br>
              <a:rPr lang="cs-CZ" dirty="0"/>
            </a:br>
            <a:r>
              <a:rPr lang="cs-CZ" dirty="0"/>
              <a:t>Stavební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54C88-2F7E-ADAC-5EB9-E1B77643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/>
          <a:p>
            <a:r>
              <a:rPr lang="cs-CZ" b="1" dirty="0"/>
              <a:t>Energetické úspory objektu Střední odborné školy obchodu, užitého umění a designu Plzeň, Nerudova 33</a:t>
            </a:r>
            <a:r>
              <a:rPr lang="cs-CZ" dirty="0"/>
              <a:t>, otevřené řízení, podlimitní</a:t>
            </a:r>
          </a:p>
          <a:p>
            <a:endParaRPr lang="cs-CZ" dirty="0"/>
          </a:p>
          <a:p>
            <a:r>
              <a:rPr lang="cs-CZ" dirty="0"/>
              <a:t> </a:t>
            </a:r>
            <a:r>
              <a:rPr lang="cs-CZ" b="1" dirty="0"/>
              <a:t>Přístavba a rekonstrukce DSP Kralovice – II. etapa</a:t>
            </a:r>
            <a:r>
              <a:rPr lang="cs-CZ" dirty="0"/>
              <a:t>, otevřené řízení, nadlimitní </a:t>
            </a:r>
          </a:p>
          <a:p>
            <a:endParaRPr lang="cs-CZ" dirty="0"/>
          </a:p>
          <a:p>
            <a:r>
              <a:rPr lang="cs-CZ" b="1" dirty="0"/>
              <a:t>SOŠ a SOU Sušice </a:t>
            </a:r>
            <a:r>
              <a:rPr lang="cs-CZ" dirty="0"/>
              <a:t>- OBJEKT č. p. 1413/II, NA HRÁZI, SUŠICE - NÁVRH ÚSPOR ENERGIE - 2. VYHLÁŠENÍ, zjednodušené podlimitní řízení 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089B8A-1DEF-A0D8-C8F5-325A83AB3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7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32D8F-FF41-D125-B1F2-69F13A3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527A5-E96E-A6D4-051C-1F0DB44F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/>
          <a:p>
            <a:r>
              <a:rPr lang="cs-CZ" dirty="0"/>
              <a:t>Zajímavosti: </a:t>
            </a:r>
            <a:br>
              <a:rPr lang="cs-CZ" dirty="0"/>
            </a:br>
            <a:r>
              <a:rPr lang="cs-CZ" dirty="0"/>
              <a:t>Stavební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2B5A2-F7F2-091E-8740-A8769F97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/>
          <a:p>
            <a:r>
              <a:rPr lang="cs-CZ" b="1" dirty="0"/>
              <a:t>Nástavba pavilonu gymnázia, </a:t>
            </a:r>
            <a:r>
              <a:rPr lang="pl-PL" b="1" dirty="0"/>
              <a:t>Gymnázium a SOŠ Plasy</a:t>
            </a:r>
            <a:r>
              <a:rPr lang="pl-PL" dirty="0"/>
              <a:t>, zjednodušené podlimitní řízení</a:t>
            </a:r>
            <a:r>
              <a:rPr lang="cs-CZ" dirty="0"/>
              <a:t> </a:t>
            </a:r>
          </a:p>
          <a:p>
            <a:endParaRPr lang="cs-CZ" dirty="0"/>
          </a:p>
          <a:p>
            <a:r>
              <a:rPr lang="cs-CZ" b="1" dirty="0"/>
              <a:t>Vytvoření bezbariérového vstupu a úprava průčelí budovy, vybudování ambulancí praktických lékařů v budově ubytovny, </a:t>
            </a:r>
            <a:r>
              <a:rPr lang="cs-CZ" b="1" dirty="0" err="1"/>
              <a:t>Stodská</a:t>
            </a:r>
            <a:r>
              <a:rPr lang="cs-CZ" b="1" dirty="0"/>
              <a:t> nemocnice a.s.,</a:t>
            </a:r>
            <a:r>
              <a:rPr lang="cs-CZ" dirty="0"/>
              <a:t> zjednodušené podlimitní řízení</a:t>
            </a:r>
          </a:p>
          <a:p>
            <a:endParaRPr lang="cs-CZ" dirty="0"/>
          </a:p>
          <a:p>
            <a:r>
              <a:rPr lang="cs-CZ" b="1" dirty="0"/>
              <a:t>Snížení energetické náročnosti hlavní budovy dětského domova v Tachově</a:t>
            </a:r>
            <a:r>
              <a:rPr lang="cs-CZ" dirty="0"/>
              <a:t>, zjednodušené podlimitní řízení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BB36A2-946E-E48F-619A-F33FCE024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7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44C8623-3AB7-EDAE-7BEA-AC55AF87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8926924" cy="666568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FE56A11-33A6-0380-DBC3-277A7CC12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5" y="2251563"/>
            <a:ext cx="3625215" cy="43067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1E9EBEF-4B40-745C-44D4-84FE87DBB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7185" y="2251563"/>
            <a:ext cx="3625215" cy="4306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9B2D62-447F-2358-0637-9558C86916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F58A92-7425-4C14-8967-B91DFE95304C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B0790C5A-7CB4-CBA3-69B0-D9F6F2CB157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168" y="-5187"/>
            <a:ext cx="13639778" cy="6863187"/>
          </a:xfrm>
        </p:spPr>
      </p:pic>
    </p:spTree>
    <p:extLst>
      <p:ext uri="{BB962C8B-B14F-4D97-AF65-F5344CB8AC3E}">
        <p14:creationId xmlns:p14="http://schemas.microsoft.com/office/powerpoint/2010/main" val="25636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FBE10-099D-6046-0573-E7D73E58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EC4B6-8DD2-7642-F808-AC04E54D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 úspor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AE05C9C-452D-9494-406F-59006F6E8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95987"/>
              </p:ext>
            </p:extLst>
          </p:nvPr>
        </p:nvGraphicFramePr>
        <p:xfrm>
          <a:off x="683068" y="2522220"/>
          <a:ext cx="594492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231">
                  <a:extLst>
                    <a:ext uri="{9D8B030D-6E8A-4147-A177-3AD203B41FA5}">
                      <a16:colId xmlns:a16="http://schemas.microsoft.com/office/drawing/2014/main" val="595152730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val="1938067607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val="890666187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val="352901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ÚSPORA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7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7,5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2,9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8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2,4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3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4,9 mld</a:t>
                      </a:r>
                      <a:r>
                        <a:rPr lang="cs-CZ" dirty="0"/>
                        <a:t>.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258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71911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2A3A29-511D-BA2C-9D5E-060CC18F79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998AE7-E296-3B47-BD3F-37B442BA17BC}"/>
              </a:ext>
            </a:extLst>
          </p:cNvPr>
          <p:cNvSpPr txBox="1"/>
          <p:nvPr/>
        </p:nvSpPr>
        <p:spPr>
          <a:xfrm>
            <a:off x="5123559" y="1001807"/>
            <a:ext cx="6094428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v rámci veřejných zakázek dokončených v roce 2025 se jednalo o částku </a:t>
            </a:r>
            <a:r>
              <a:rPr lang="cs-CZ" sz="2000" b="1" dirty="0">
                <a:solidFill>
                  <a:schemeClr val="bg1"/>
                </a:solidFill>
              </a:rPr>
              <a:t>258 milionů Kč bez DPH </a:t>
            </a:r>
            <a:r>
              <a:rPr lang="cs-CZ" sz="2000" dirty="0">
                <a:solidFill>
                  <a:schemeClr val="bg1"/>
                </a:solidFill>
              </a:rPr>
              <a:t>u </a:t>
            </a:r>
            <a:r>
              <a:rPr lang="cs-CZ" sz="2000" b="1" dirty="0">
                <a:solidFill>
                  <a:schemeClr val="bg1"/>
                </a:solidFill>
              </a:rPr>
              <a:t>151 </a:t>
            </a:r>
            <a:r>
              <a:rPr lang="cs-CZ" sz="2000" dirty="0">
                <a:solidFill>
                  <a:schemeClr val="bg1"/>
                </a:solidFill>
              </a:rPr>
              <a:t>veřejných zakázek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 algn="just">
              <a:spcAft>
                <a:spcPts val="1000"/>
              </a:spcAft>
            </a:pPr>
            <a:endParaRPr lang="cs-CZ" sz="2000" dirty="0">
              <a:solidFill>
                <a:schemeClr val="bg1"/>
              </a:solidFill>
            </a:endParaRPr>
          </a:p>
          <a:p>
            <a:pPr algn="just">
              <a:spcAft>
                <a:spcPts val="1000"/>
              </a:spcAft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úspora je počítána ve vztahu k předpokládané hodnotě a reálně vysoutěžené ceně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do celkového počtu jsou počítány centrální veřejné zakázky a veřejné zakázky administrované</a:t>
            </a:r>
          </a:p>
        </p:txBody>
      </p:sp>
    </p:spTree>
    <p:extLst>
      <p:ext uri="{BB962C8B-B14F-4D97-AF65-F5344CB8AC3E}">
        <p14:creationId xmlns:p14="http://schemas.microsoft.com/office/powerpoint/2010/main" val="358302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85145-8751-9EC1-C224-FAF0FFAF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ABD82D-743E-82DD-C516-6622847EAD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15FE6C8-C70D-8ED6-F690-04C40CB87ED4}"/>
              </a:ext>
            </a:extLst>
          </p:cNvPr>
          <p:cNvSpPr/>
          <p:nvPr/>
        </p:nvSpPr>
        <p:spPr>
          <a:xfrm>
            <a:off x="791852" y="2171700"/>
            <a:ext cx="9012024" cy="76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6FFF42-495D-BA6C-8FD7-9DC84AC80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4" y="2094942"/>
            <a:ext cx="6198942" cy="66656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Ekonomické ukazatele provozu Centrálního nákupu Plzeňského kraje, příspěvkové organizace</a:t>
            </a:r>
          </a:p>
          <a:p>
            <a:endParaRPr lang="cs-CZ" sz="7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26C2D4-95C4-C038-47BE-D5D9A3A1CF36}"/>
              </a:ext>
            </a:extLst>
          </p:cNvPr>
          <p:cNvSpPr txBox="1"/>
          <p:nvPr/>
        </p:nvSpPr>
        <p:spPr>
          <a:xfrm>
            <a:off x="682624" y="2938207"/>
            <a:ext cx="5011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Centrální nákup Plzeňského kraje, příspěvková organizace, obdržel příspěvek na provoz od zřizovatele ve výši </a:t>
            </a:r>
            <a:r>
              <a:rPr lang="cs-CZ" b="1" dirty="0"/>
              <a:t>25 282 928,00 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Kč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68D4A50-6A72-EF6A-B5F1-63C29AFED123}"/>
              </a:ext>
            </a:extLst>
          </p:cNvPr>
          <p:cNvSpPr txBox="1">
            <a:spLocks/>
          </p:cNvSpPr>
          <p:nvPr/>
        </p:nvSpPr>
        <p:spPr>
          <a:xfrm>
            <a:off x="682625" y="4214932"/>
            <a:ext cx="4898044" cy="6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chemeClr val="tx2"/>
                </a:solidFill>
              </a:rPr>
              <a:t>Počet zaměstnanců v roce 2025 = 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31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C260063B-0DBA-F6CC-BF96-790BA834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564" y="712935"/>
            <a:ext cx="5944289" cy="4776605"/>
          </a:xfrm>
        </p:spPr>
        <p:txBody>
          <a:bodyPr>
            <a:noAutofit/>
          </a:bodyPr>
          <a:lstStyle/>
          <a:p>
            <a:r>
              <a:rPr lang="cs-CZ" dirty="0"/>
              <a:t>pokračování spolupráce s Ministerstvem pro místní rozvoj na implementaci národní strategie</a:t>
            </a:r>
          </a:p>
          <a:p>
            <a:r>
              <a:rPr lang="cs-CZ" dirty="0"/>
              <a:t>pátý ročník Meet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Buyer</a:t>
            </a:r>
            <a:r>
              <a:rPr lang="cs-CZ" dirty="0"/>
              <a:t> </a:t>
            </a:r>
          </a:p>
          <a:p>
            <a:r>
              <a:rPr lang="cs-CZ" dirty="0"/>
              <a:t>provoz největšího E-shopu ve veřejné správě v České Republice</a:t>
            </a:r>
          </a:p>
          <a:p>
            <a:r>
              <a:rPr lang="cs-CZ" dirty="0"/>
              <a:t>veřejná zakázka na zajištění stravování pro nemocnice Plzeňského kraje – PH 662,7mil. Kč</a:t>
            </a:r>
          </a:p>
          <a:p>
            <a:r>
              <a:rPr lang="cs-CZ" dirty="0"/>
              <a:t>průběžné vzdělávání týmu, aktivní zapojení do modernizace a digitalizace veřejné správy</a:t>
            </a:r>
          </a:p>
          <a:p>
            <a:r>
              <a:rPr lang="cs-CZ" dirty="0"/>
              <a:t>přednášení na Konferenci AI ve veřejné správě</a:t>
            </a:r>
          </a:p>
          <a:p>
            <a:r>
              <a:rPr lang="cs-CZ" dirty="0"/>
              <a:t>přednášení a účast na seminářích o digitalizaci veřejné správy a AI – AI a inovace v procesu veřejného zadávání</a:t>
            </a:r>
          </a:p>
          <a:p>
            <a:r>
              <a:rPr lang="cs-CZ" dirty="0"/>
              <a:t>přednášení a účast na DZT– digitálním </a:t>
            </a:r>
            <a:r>
              <a:rPr lang="cs-CZ" dirty="0" err="1"/>
              <a:t>zakázkářském</a:t>
            </a:r>
            <a:r>
              <a:rPr lang="cs-CZ" dirty="0"/>
              <a:t> týmu</a:t>
            </a:r>
          </a:p>
          <a:p>
            <a:r>
              <a:rPr lang="cs-CZ" dirty="0"/>
              <a:t>uzavření smlouvy o veřejných službách ve vlakové dopravě – nadlimitní VZ, PH 3,2 mld. Kč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7464991-BCB2-1957-9E85-8EB8A057A4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BB8121-6D2C-F9BC-6DCA-0C17246F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920753"/>
            <a:ext cx="3882982" cy="923743"/>
          </a:xfrm>
        </p:spPr>
        <p:txBody>
          <a:bodyPr>
            <a:normAutofit fontScale="90000"/>
          </a:bodyPr>
          <a:lstStyle/>
          <a:p>
            <a:r>
              <a:rPr lang="cs-CZ" dirty="0"/>
              <a:t>V roce 2025 jsme dosáhli vynikajících úspěchů</a:t>
            </a:r>
            <a:br>
              <a:rPr lang="cs-CZ" dirty="0"/>
            </a:br>
            <a:endParaRPr lang="en-US" dirty="0"/>
          </a:p>
        </p:txBody>
      </p:sp>
      <p:pic>
        <p:nvPicPr>
          <p:cNvPr id="5" name="Obrázek 4" descr="Obsah obrázku osoba, úsměv, Lidská tvář, oblečení&#10;&#10;Obsah generovaný pomocí AI může být nesprávný.">
            <a:extLst>
              <a:ext uri="{FF2B5EF4-FFF2-40B4-BE49-F238E27FC236}">
                <a16:creationId xmlns:a16="http://schemas.microsoft.com/office/drawing/2014/main" id="{3F74133C-3678-C2C9-D35F-91BBD9FB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2" y="1999318"/>
            <a:ext cx="5050972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>
            <a:extLst>
              <a:ext uri="{FF2B5EF4-FFF2-40B4-BE49-F238E27FC236}">
                <a16:creationId xmlns:a16="http://schemas.microsoft.com/office/drawing/2014/main" id="{1756AAF6-00C3-2699-7BDC-4A0D0DD7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Čísla za rok 2025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D396A2B1-A54D-E4C1-D841-9FF66059A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035" y="2297118"/>
            <a:ext cx="5363851" cy="430677"/>
          </a:xfrm>
        </p:spPr>
        <p:txBody>
          <a:bodyPr>
            <a:noAutofit/>
          </a:bodyPr>
          <a:lstStyle/>
          <a:p>
            <a:r>
              <a:rPr lang="cs-CZ" sz="1800" dirty="0"/>
              <a:t>Předpokládaná hodnota všech VZ: 4,9 mld. Kč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818DF687-6F63-4AC1-FF9B-DC4606BCC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8385" y="1993048"/>
            <a:ext cx="4508061" cy="947708"/>
          </a:xfrm>
        </p:spPr>
        <p:txBody>
          <a:bodyPr>
            <a:noAutofit/>
          </a:bodyPr>
          <a:lstStyle/>
          <a:p>
            <a:r>
              <a:rPr lang="cs-CZ" sz="1800" dirty="0"/>
              <a:t>Celkový počet zakázek: 151</a:t>
            </a:r>
          </a:p>
          <a:p>
            <a:r>
              <a:rPr lang="cs-CZ" sz="1800" dirty="0"/>
              <a:t>Celková úspora: 258 mil. Kč bez DPH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E1C7FEB9-B5CF-99D4-D081-355DCD10BB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44CE227A-5B9D-17D9-4C12-54A0708938A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059712396"/>
              </p:ext>
            </p:extLst>
          </p:nvPr>
        </p:nvGraphicFramePr>
        <p:xfrm>
          <a:off x="2464604" y="2762103"/>
          <a:ext cx="5363851" cy="40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10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id="{4E38CCE4-03EE-8D98-EA0D-26FB194E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3"/>
            <a:ext cx="3690969" cy="1352368"/>
          </a:xfrm>
        </p:spPr>
        <p:txBody>
          <a:bodyPr/>
          <a:lstStyle/>
          <a:p>
            <a:r>
              <a:rPr lang="cs-CZ" dirty="0"/>
              <a:t>Meet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Buyer</a:t>
            </a:r>
            <a:r>
              <a:rPr lang="cs-CZ" dirty="0"/>
              <a:t> 2025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372F3932-B8B0-8C43-1958-AD70FD422A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" b="910"/>
          <a:stretch/>
        </p:blipFill>
        <p:spPr>
          <a:xfrm>
            <a:off x="155514" y="2419352"/>
            <a:ext cx="5055421" cy="3308100"/>
          </a:xfrm>
        </p:spPr>
      </p:pic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BEE45B-58F0-C91E-996A-0EA959525C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427E76-47E4-E9F9-3DA7-E2F9162F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987972"/>
            <a:ext cx="5944289" cy="4992107"/>
          </a:xfrm>
        </p:spPr>
        <p:txBody>
          <a:bodyPr>
            <a:normAutofit/>
          </a:bodyPr>
          <a:lstStyle/>
          <a:p>
            <a:r>
              <a:rPr lang="cs-CZ" b="1" dirty="0"/>
              <a:t>c</a:t>
            </a:r>
            <a:r>
              <a:rPr lang="cs-CZ" sz="2000" b="1" dirty="0"/>
              <a:t>ílem akce je seznámit dodavatele s investičními záměry a zvýšit jejich účast v zadávacích řízeních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představení plánu veřejných zakázek na rok 2025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Odkaz na video:</a:t>
            </a:r>
          </a:p>
          <a:p>
            <a:pPr marL="0" indent="0">
              <a:buNone/>
            </a:pPr>
            <a:r>
              <a:rPr lang="cs-CZ" b="1" dirty="0">
                <a:hlinkClick r:id="rId3"/>
              </a:rPr>
              <a:t>https://youtu.be/vDD6mqQBbf8?si=0PDY4kE3WH174G9I</a:t>
            </a:r>
            <a:endParaRPr lang="cs-CZ" b="1" dirty="0"/>
          </a:p>
          <a:p>
            <a:r>
              <a:rPr lang="cs-CZ" sz="2000" dirty="0"/>
              <a:t>pro dodavatele jsme připravili dotazník, abychom obdrželi z jejich strany zpětnou vazbu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tato akce přispívá k širší transparentnosti Plzeňského kraje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0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E9BAA-846B-CF9F-B157-5177C268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Přednášení a účast na Konferenci AI ve veřejné správě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F76A8-7013-888D-9325-2FC76D5F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konference nabídla pestrý program zaměřený na praktické přínosy technologií ve veřejné správě, etická dilemata i konkrétní ukázky z praxe</a:t>
            </a:r>
            <a:r>
              <a:rPr lang="cs-CZ" b="0" i="0" dirty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cs-CZ" dirty="0"/>
              <a:t>ředitelka CNPK Jana Dubcová, se podělila o konkrétní zkušenosti s využíváním moderních technologií v oblasti veřejných zakázek. Společně s Ondřejem Ječným z Ministerstva pro místní rozvoj prezentovali v panelu věnovaném automatizaci a zefektivnění procesů veřejných zakázek pomocí dat a umělé inteligence</a:t>
            </a:r>
            <a:endParaRPr lang="cs-CZ" b="1" dirty="0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722ADAC2-E95B-54FE-745C-40A9AC8D64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45"/>
          <a:stretch/>
        </p:blipFill>
        <p:spPr/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1CE790-9024-BDB9-0C6F-3D1F938772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87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648A-6D51-D401-1D85-37A2B5A1B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9EC71-8A80-5A8B-472B-10DDFA41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AI a inovace v procesu veřejného zadávání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45A8A-62F5-DCED-412F-8A2D205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seminář organizován Asociací pro veřejné zakázky, zaměřen na praktické využití umělé inteligence při zadávání veřejných zakázek</a:t>
            </a:r>
          </a:p>
          <a:p>
            <a:r>
              <a:rPr lang="cs-CZ" dirty="0"/>
              <a:t>o zkušenosti se podělila ředitelka Jana Dubcová</a:t>
            </a:r>
          </a:p>
          <a:p>
            <a:r>
              <a:rPr lang="cs-CZ" dirty="0"/>
              <a:t>účastníci získali inspiraci z úspěšného projektu ve veřejné správě, přehled klíčových kroků nutných před zavedením AI</a:t>
            </a:r>
            <a:endParaRPr lang="cs-CZ" b="1" dirty="0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EFB85316-2101-E615-06E2-E779119635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r="11318"/>
          <a:stretch/>
        </p:blipFill>
        <p:spPr/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432F35-60A3-C2F9-37A6-F34DB84D6F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52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479C6-1FD8-B54A-3666-B1C1B2818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id="{63B7E50A-7423-799B-ACA8-BE3FC0D3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3"/>
            <a:ext cx="3690969" cy="1352368"/>
          </a:xfrm>
        </p:spPr>
        <p:txBody>
          <a:bodyPr/>
          <a:lstStyle/>
          <a:p>
            <a:r>
              <a:rPr lang="cs-CZ" dirty="0"/>
              <a:t>DZT-Digitální </a:t>
            </a:r>
            <a:r>
              <a:rPr lang="cs-CZ" dirty="0" err="1"/>
              <a:t>zakázkářský</a:t>
            </a:r>
            <a:r>
              <a:rPr lang="cs-CZ" dirty="0"/>
              <a:t> tým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A12C2705-1AD2-6FE0-3D69-BCD9CF70B9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b="922"/>
          <a:stretch/>
        </p:blipFill>
        <p:spPr>
          <a:xfrm>
            <a:off x="556158" y="2770656"/>
            <a:ext cx="5055421" cy="3308100"/>
          </a:xfrm>
        </p:spPr>
      </p:pic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4AF29A1-AEBB-B7F1-5434-473E0C4F33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A37DDA-9EFD-87A9-263E-72A0D561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987972"/>
            <a:ext cx="5944289" cy="4992107"/>
          </a:xfrm>
        </p:spPr>
        <p:txBody>
          <a:bodyPr>
            <a:normAutofit/>
          </a:bodyPr>
          <a:lstStyle/>
          <a:p>
            <a:r>
              <a:rPr lang="cs-CZ" dirty="0"/>
              <a:t>Renata Janoušková, odborná referentka CNPK  absolvovala kurz DZT</a:t>
            </a:r>
          </a:p>
          <a:p>
            <a:endParaRPr lang="cs-CZ" dirty="0"/>
          </a:p>
          <a:p>
            <a:r>
              <a:rPr lang="cs-CZ" dirty="0"/>
              <a:t>jediný kurz svého druhu, který vznikl z podnětu a za podpory specialistů na zadávání veřejných zakázek a Ministerstva pro místní rozvoj ČR</a:t>
            </a:r>
          </a:p>
          <a:p>
            <a:endParaRPr lang="cs-CZ" sz="2000" dirty="0"/>
          </a:p>
          <a:p>
            <a:r>
              <a:rPr lang="cs-CZ" dirty="0"/>
              <a:t>program DZT nabízí jedinečnou kombinaci akademického a praktického přístupu a poskytuje nejmodernější znalosti, nástroje a metody pro zadávání veřejných zakázek, včetně ekologického a inovativního zadávání veřejných zakázek šetrného k malým a středním podnikům</a:t>
            </a:r>
          </a:p>
        </p:txBody>
      </p:sp>
    </p:spTree>
    <p:extLst>
      <p:ext uri="{BB962C8B-B14F-4D97-AF65-F5344CB8AC3E}">
        <p14:creationId xmlns:p14="http://schemas.microsoft.com/office/powerpoint/2010/main" val="164825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0A7B-66E5-F245-FD9F-AA46AAC7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systému </a:t>
            </a:r>
            <a:r>
              <a:rPr lang="cs-CZ" dirty="0" err="1"/>
              <a:t>Workflow</a:t>
            </a:r>
            <a:r>
              <a:rPr lang="cs-CZ" dirty="0"/>
              <a:t> ve veřejných zakázkách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54B70-13B1-F457-B6A6-396EA291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1118632"/>
            <a:ext cx="5944289" cy="5071153"/>
          </a:xfrm>
        </p:spPr>
        <p:txBody>
          <a:bodyPr>
            <a:normAutofit/>
          </a:bodyPr>
          <a:lstStyle/>
          <a:p>
            <a:r>
              <a:rPr lang="cs-CZ" dirty="0"/>
              <a:t>vývoj nového digitálního řešení pro administraci veřejných zakázek</a:t>
            </a:r>
          </a:p>
          <a:p>
            <a:r>
              <a:rPr lang="cs-CZ" dirty="0"/>
              <a:t>využití nového přístupu v zadávání VZ v rámci Plzeňského kraje a jeho organizací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řízení projektů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elektronické schvalování procesů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automatické generování dokumentů, analýzy a reporty, rating dodavatelů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contract</a:t>
            </a:r>
            <a:r>
              <a:rPr lang="cs-CZ" b="1" dirty="0"/>
              <a:t> management napojený na AI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Odkaz na video: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hlinkClick r:id="rId2"/>
              </a:rPr>
              <a:t>https://youtu.be/PowelkoQh7g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6748B1-9DAA-EB1D-F960-C6F0B9188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6" name="Zástupný symbol pro obrázek 5">
            <a:extLst>
              <a:ext uri="{FF2B5EF4-FFF2-40B4-BE49-F238E27FC236}">
                <a16:creationId xmlns:a16="http://schemas.microsoft.com/office/drawing/2014/main" id="{F52C9D54-A3FD-2484-5A78-4361E704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42" b="12942"/>
          <a:stretch/>
        </p:blipFill>
        <p:spPr>
          <a:xfrm>
            <a:off x="405265" y="3016830"/>
            <a:ext cx="4247277" cy="283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706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005CA9"/>
      </a:dk2>
      <a:lt2>
        <a:srgbClr val="009640"/>
      </a:lt2>
      <a:accent1>
        <a:srgbClr val="005CA9"/>
      </a:accent1>
      <a:accent2>
        <a:srgbClr val="FFCC00"/>
      </a:accent2>
      <a:accent3>
        <a:srgbClr val="009640"/>
      </a:accent3>
      <a:accent4>
        <a:srgbClr val="D8D8D8"/>
      </a:accent4>
      <a:accent5>
        <a:srgbClr val="0089FA"/>
      </a:accent5>
      <a:accent6>
        <a:srgbClr val="38BA70"/>
      </a:accent6>
      <a:hlink>
        <a:srgbClr val="005CA9"/>
      </a:hlink>
      <a:folHlink>
        <a:srgbClr val="00437A"/>
      </a:folHlink>
    </a:clrScheme>
    <a:fontScheme name="cnpk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13508</TotalTime>
  <Words>1183</Words>
  <Application>Microsoft Office PowerPoint</Application>
  <PresentationFormat>Širokoúhlá obrazovka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</vt:lpstr>
      <vt:lpstr>Roboto Black</vt:lpstr>
      <vt:lpstr>Wingdings</vt:lpstr>
      <vt:lpstr>Motiv Office</vt:lpstr>
      <vt:lpstr>ZPRÁVA O ČINNOSTI ZA ROK 2025</vt:lpstr>
      <vt:lpstr>Prezentace aplikace PowerPoint</vt:lpstr>
      <vt:lpstr>V roce 2025 jsme dosáhli vynikajících úspěchů </vt:lpstr>
      <vt:lpstr>Čísla za rok 2025</vt:lpstr>
      <vt:lpstr>Meet the Buyer 2025</vt:lpstr>
      <vt:lpstr>Přednášení a účast na Konferenci AI ve veřejné správě</vt:lpstr>
      <vt:lpstr>AI a inovace v procesu veřejného zadávání</vt:lpstr>
      <vt:lpstr>DZT-Digitální zakázkářský tým</vt:lpstr>
      <vt:lpstr>Vývoj systému Workflow ve veřejných zakázkách</vt:lpstr>
      <vt:lpstr>Vzdělávání zaměstnanců v oblasti AI</vt:lpstr>
      <vt:lpstr>E-shop CNPK  Přehled skutečného objemu plnění za rok 2025  Objem plnění za rok 2025: 11 764 805 Kč </vt:lpstr>
      <vt:lpstr>Nové kategorie  E-shopu CNPK</vt:lpstr>
      <vt:lpstr>Zajímavosti: Dodávky a služby  Dynamický nákupní systém - Grafické práce, výroba a distribuce periodika Plzeňský kraj</vt:lpstr>
      <vt:lpstr>Dynamický nákupní systém</vt:lpstr>
      <vt:lpstr>Zajímavosti: Dodávky a služby  Výběr dopravce pro uzavření smlouvy o veřejných službách v přepravě cestujících ve veřejné drážní osobní dopravě na lince P3 Plzeň – Domažlice město</vt:lpstr>
      <vt:lpstr>Zajímavosti: Dodávky a služby  Veřejná zakázka na zajištění stravování pro Klatovskou nemocnici a Domažlickou nemocnici </vt:lpstr>
      <vt:lpstr>Zajímavosti: Dodávky a služby</vt:lpstr>
      <vt:lpstr>Zajímavosti:  Stavební práce</vt:lpstr>
      <vt:lpstr>Zajímavosti:  Stavební práce</vt:lpstr>
      <vt:lpstr>Rekapitulace úspor</vt:lpstr>
      <vt:lpstr>Rozpočet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Macanová</dc:creator>
  <cp:lastModifiedBy>Zuzana Havlíčková</cp:lastModifiedBy>
  <cp:revision>34</cp:revision>
  <dcterms:created xsi:type="dcterms:W3CDTF">2024-05-16T10:06:09Z</dcterms:created>
  <dcterms:modified xsi:type="dcterms:W3CDTF">2026-02-02T07:30:06Z</dcterms:modified>
</cp:coreProperties>
</file>