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3"/>
  </p:notesMasterIdLst>
  <p:handoutMasterIdLst>
    <p:handoutMasterId r:id="rId24"/>
  </p:handoutMasterIdLst>
  <p:sldIdLst>
    <p:sldId id="256" r:id="rId2"/>
    <p:sldId id="293" r:id="rId3"/>
    <p:sldId id="297" r:id="rId4"/>
    <p:sldId id="274" r:id="rId5"/>
    <p:sldId id="258" r:id="rId6"/>
    <p:sldId id="283" r:id="rId7"/>
    <p:sldId id="266" r:id="rId8"/>
    <p:sldId id="284" r:id="rId9"/>
    <p:sldId id="285" r:id="rId10"/>
    <p:sldId id="299" r:id="rId11"/>
    <p:sldId id="300" r:id="rId12"/>
    <p:sldId id="282" r:id="rId13"/>
    <p:sldId id="280" r:id="rId14"/>
    <p:sldId id="286" r:id="rId15"/>
    <p:sldId id="281" r:id="rId16"/>
    <p:sldId id="287" r:id="rId17"/>
    <p:sldId id="276" r:id="rId18"/>
    <p:sldId id="295" r:id="rId19"/>
    <p:sldId id="269" r:id="rId20"/>
    <p:sldId id="265" r:id="rId21"/>
    <p:sldId id="270" r:id="rId2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lvie Hodanová" initials="SH" lastIdx="11" clrIdx="0">
    <p:extLst>
      <p:ext uri="{19B8F6BF-5375-455C-9EA6-DF929625EA0E}">
        <p15:presenceInfo xmlns:p15="http://schemas.microsoft.com/office/powerpoint/2012/main" userId="S-1-5-21-1222488743-3128081740-1686621848-1150" providerId="AD"/>
      </p:ext>
    </p:extLst>
  </p:cmAuthor>
  <p:cmAuthor id="2" name="Zuzana Havlíčková" initials="ZH" lastIdx="5" clrIdx="1">
    <p:extLst>
      <p:ext uri="{19B8F6BF-5375-455C-9EA6-DF929625EA0E}">
        <p15:presenceInfo xmlns:p15="http://schemas.microsoft.com/office/powerpoint/2012/main" userId="S-1-5-21-1222488743-3128081740-1686621848-12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9640"/>
    <a:srgbClr val="005CA9"/>
    <a:srgbClr val="02943F"/>
    <a:srgbClr val="DBE9CD"/>
    <a:srgbClr val="025AA8"/>
    <a:srgbClr val="EEF4E8"/>
    <a:srgbClr val="009540"/>
    <a:srgbClr val="019640"/>
    <a:srgbClr val="434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1" autoAdjust="0"/>
    <p:restoredTop sz="94711" autoAdjust="0"/>
  </p:normalViewPr>
  <p:slideViewPr>
    <p:cSldViewPr snapToGrid="0">
      <p:cViewPr varScale="1">
        <p:scale>
          <a:sx n="82" d="100"/>
          <a:sy n="82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d-cnpk\User\kubik\&#250;koly\V&#253;ro&#269;n&#237;%20zpr&#225;va%20CNPK\Kopie%20-%20Kopie%20-%20graf_VZ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sz="3000" dirty="0" smtClean="0">
                <a:solidFill>
                  <a:schemeClr val="tx1"/>
                </a:solidFill>
              </a:rPr>
              <a:t>2021</a:t>
            </a:r>
            <a:endParaRPr lang="cs-CZ" sz="3000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spPr>
            <a:solidFill>
              <a:srgbClr val="009640"/>
            </a:solidFill>
            <a:ln>
              <a:noFill/>
            </a:ln>
          </c:spPr>
          <c:dPt>
            <c:idx val="0"/>
            <c:bubble3D val="0"/>
            <c:spPr>
              <a:solidFill>
                <a:srgbClr val="005CA9"/>
              </a:solidFill>
              <a:ln w="25400">
                <a:noFill/>
              </a:ln>
              <a:effectLst/>
              <a:sp3d/>
            </c:spPr>
          </c:dPt>
          <c:dPt>
            <c:idx val="1"/>
            <c:bubble3D val="0"/>
            <c:spPr>
              <a:solidFill>
                <a:srgbClr val="FFCC00"/>
              </a:solidFill>
              <a:ln w="25400">
                <a:noFill/>
              </a:ln>
              <a:effectLst/>
              <a:sp3d/>
            </c:spPr>
          </c:dPt>
          <c:dPt>
            <c:idx val="2"/>
            <c:bubble3D val="0"/>
            <c:spPr>
              <a:solidFill>
                <a:srgbClr val="009640"/>
              </a:solidFill>
              <a:ln w="25400">
                <a:noFill/>
              </a:ln>
              <a:effectLst/>
              <a:sp3d/>
            </c:spPr>
          </c:dPt>
          <c:dLbls>
            <c:dLbl>
              <c:idx val="0"/>
              <c:layout>
                <c:manualLayout>
                  <c:x val="-0.25593461227552028"/>
                  <c:y val="-0.1135967133902585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3489147049940106"/>
                  <c:y val="-0.2279925466588911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7295283593758576"/>
                  <c:y val="6.22759409029973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50800" dist="50800" dir="5400000" algn="ctr" rotWithShape="0">
                        <a:schemeClr val="tx1"/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List1!$B$2:$B$4</c:f>
              <c:strCache>
                <c:ptCount val="3"/>
                <c:pt idx="0">
                  <c:v>Nadlimitní</c:v>
                </c:pt>
                <c:pt idx="1">
                  <c:v>Podlimitní</c:v>
                </c:pt>
                <c:pt idx="2">
                  <c:v>VZMR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178</c:v>
                </c:pt>
                <c:pt idx="1">
                  <c:v>41</c:v>
                </c:pt>
                <c:pt idx="2">
                  <c:v>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136376736480088"/>
          <c:y val="0.84553017556303978"/>
          <c:w val="0.51522592711539672"/>
          <c:h val="0.108818954441220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bg1">
          <a:alpha val="99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056CF-7CF9-43C6-8696-02A5C1A3472D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AF9AE-FE98-4DE4-BA4E-DFC3DD3DAB4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8841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25C11-6D70-4A70-9816-E91FD3059ECB}" type="datetimeFigureOut">
              <a:rPr lang="cs-CZ" smtClean="0"/>
              <a:t>10.04.2024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33D2-2F9C-4FC9-887A-F150A0C43E9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7881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4748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670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199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07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F7AC7B-AC23-4E79-85E6-71547C81F2B5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8474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33D2-2F9C-4FC9-887A-F150A0C43E92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549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18" name="Obráze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29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863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9739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43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4439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50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7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127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fotografie 1_dopl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sp>
        <p:nvSpPr>
          <p:cNvPr id="12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13" name="Zástupný symbol pro text 2"/>
          <p:cNvSpPr>
            <a:spLocks noGrp="1"/>
          </p:cNvSpPr>
          <p:nvPr>
            <p:ph type="body" idx="12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  <p:sp>
        <p:nvSpPr>
          <p:cNvPr id="5" name="Zástupný symbol pro obrázek 4"/>
          <p:cNvSpPr>
            <a:spLocks noGrp="1"/>
          </p:cNvSpPr>
          <p:nvPr>
            <p:ph type="pic" sz="quarter" idx="13"/>
          </p:nvPr>
        </p:nvSpPr>
        <p:spPr>
          <a:xfrm>
            <a:off x="0" y="-2959"/>
            <a:ext cx="5899951" cy="4813799"/>
          </a:xfrm>
          <a:custGeom>
            <a:avLst/>
            <a:gdLst>
              <a:gd name="connsiteX0" fmla="*/ 0 w 4038600"/>
              <a:gd name="connsiteY0" fmla="*/ 0 h 3381375"/>
              <a:gd name="connsiteX1" fmla="*/ 4038600 w 4038600"/>
              <a:gd name="connsiteY1" fmla="*/ 0 h 3381375"/>
              <a:gd name="connsiteX2" fmla="*/ 4038600 w 4038600"/>
              <a:gd name="connsiteY2" fmla="*/ 3381375 h 3381375"/>
              <a:gd name="connsiteX3" fmla="*/ 0 w 4038600"/>
              <a:gd name="connsiteY3" fmla="*/ 3381375 h 3381375"/>
              <a:gd name="connsiteX4" fmla="*/ 0 w 4038600"/>
              <a:gd name="connsiteY4" fmla="*/ 0 h 3381375"/>
              <a:gd name="connsiteX0" fmla="*/ 0 w 4038600"/>
              <a:gd name="connsiteY0" fmla="*/ 0 h 4791075"/>
              <a:gd name="connsiteX1" fmla="*/ 4038600 w 4038600"/>
              <a:gd name="connsiteY1" fmla="*/ 0 h 4791075"/>
              <a:gd name="connsiteX2" fmla="*/ 4038600 w 4038600"/>
              <a:gd name="connsiteY2" fmla="*/ 3381375 h 4791075"/>
              <a:gd name="connsiteX3" fmla="*/ 0 w 4038600"/>
              <a:gd name="connsiteY3" fmla="*/ 4791075 h 4791075"/>
              <a:gd name="connsiteX4" fmla="*/ 0 w 4038600"/>
              <a:gd name="connsiteY4" fmla="*/ 0 h 4791075"/>
              <a:gd name="connsiteX0" fmla="*/ 0 w 4038600"/>
              <a:gd name="connsiteY0" fmla="*/ 0 h 4703445"/>
              <a:gd name="connsiteX1" fmla="*/ 4038600 w 4038600"/>
              <a:gd name="connsiteY1" fmla="*/ 0 h 4703445"/>
              <a:gd name="connsiteX2" fmla="*/ 4038600 w 4038600"/>
              <a:gd name="connsiteY2" fmla="*/ 3381375 h 4703445"/>
              <a:gd name="connsiteX3" fmla="*/ 0 w 4038600"/>
              <a:gd name="connsiteY3" fmla="*/ 4703445 h 4703445"/>
              <a:gd name="connsiteX4" fmla="*/ 0 w 4038600"/>
              <a:gd name="connsiteY4" fmla="*/ 0 h 4703445"/>
              <a:gd name="connsiteX0" fmla="*/ 0 w 4038600"/>
              <a:gd name="connsiteY0" fmla="*/ 0 h 4813935"/>
              <a:gd name="connsiteX1" fmla="*/ 4038600 w 4038600"/>
              <a:gd name="connsiteY1" fmla="*/ 0 h 4813935"/>
              <a:gd name="connsiteX2" fmla="*/ 4038600 w 4038600"/>
              <a:gd name="connsiteY2" fmla="*/ 3381375 h 4813935"/>
              <a:gd name="connsiteX3" fmla="*/ 0 w 4038600"/>
              <a:gd name="connsiteY3" fmla="*/ 4813935 h 4813935"/>
              <a:gd name="connsiteX4" fmla="*/ 0 w 4038600"/>
              <a:gd name="connsiteY4" fmla="*/ 0 h 4813935"/>
              <a:gd name="connsiteX0" fmla="*/ 0 w 4038600"/>
              <a:gd name="connsiteY0" fmla="*/ 0 h 4781383"/>
              <a:gd name="connsiteX1" fmla="*/ 4038600 w 4038600"/>
              <a:gd name="connsiteY1" fmla="*/ 0 h 4781383"/>
              <a:gd name="connsiteX2" fmla="*/ 4038600 w 4038600"/>
              <a:gd name="connsiteY2" fmla="*/ 3381375 h 4781383"/>
              <a:gd name="connsiteX3" fmla="*/ 2959 w 4038600"/>
              <a:gd name="connsiteY3" fmla="*/ 4781383 h 4781383"/>
              <a:gd name="connsiteX4" fmla="*/ 0 w 4038600"/>
              <a:gd name="connsiteY4" fmla="*/ 0 h 4781383"/>
              <a:gd name="connsiteX0" fmla="*/ 0 w 4038600"/>
              <a:gd name="connsiteY0" fmla="*/ 0 h 4810976"/>
              <a:gd name="connsiteX1" fmla="*/ 4038600 w 4038600"/>
              <a:gd name="connsiteY1" fmla="*/ 0 h 4810976"/>
              <a:gd name="connsiteX2" fmla="*/ 4038600 w 4038600"/>
              <a:gd name="connsiteY2" fmla="*/ 3381375 h 4810976"/>
              <a:gd name="connsiteX3" fmla="*/ 2959 w 4038600"/>
              <a:gd name="connsiteY3" fmla="*/ 4810976 h 4810976"/>
              <a:gd name="connsiteX4" fmla="*/ 0 w 4038600"/>
              <a:gd name="connsiteY4" fmla="*/ 0 h 4810976"/>
              <a:gd name="connsiteX0" fmla="*/ 0 w 4038600"/>
              <a:gd name="connsiteY0" fmla="*/ 0 h 4805058"/>
              <a:gd name="connsiteX1" fmla="*/ 4038600 w 4038600"/>
              <a:gd name="connsiteY1" fmla="*/ 0 h 4805058"/>
              <a:gd name="connsiteX2" fmla="*/ 4038600 w 4038600"/>
              <a:gd name="connsiteY2" fmla="*/ 3381375 h 4805058"/>
              <a:gd name="connsiteX3" fmla="*/ 2959 w 4038600"/>
              <a:gd name="connsiteY3" fmla="*/ 4805058 h 4805058"/>
              <a:gd name="connsiteX4" fmla="*/ 0 w 4038600"/>
              <a:gd name="connsiteY4" fmla="*/ 0 h 4805058"/>
              <a:gd name="connsiteX0" fmla="*/ 0 w 5914747"/>
              <a:gd name="connsiteY0" fmla="*/ 2959 h 4808017"/>
              <a:gd name="connsiteX1" fmla="*/ 5914747 w 5914747"/>
              <a:gd name="connsiteY1" fmla="*/ 0 h 4808017"/>
              <a:gd name="connsiteX2" fmla="*/ 4038600 w 5914747"/>
              <a:gd name="connsiteY2" fmla="*/ 3384334 h 4808017"/>
              <a:gd name="connsiteX3" fmla="*/ 2959 w 5914747"/>
              <a:gd name="connsiteY3" fmla="*/ 4808017 h 4808017"/>
              <a:gd name="connsiteX4" fmla="*/ 0 w 5914747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5226148 w 5899951"/>
              <a:gd name="connsiteY2" fmla="*/ 1916165 h 4808017"/>
              <a:gd name="connsiteX3" fmla="*/ 4038600 w 5899951"/>
              <a:gd name="connsiteY3" fmla="*/ 3384334 h 4808017"/>
              <a:gd name="connsiteX4" fmla="*/ 2959 w 5899951"/>
              <a:gd name="connsiteY4" fmla="*/ 4808017 h 4808017"/>
              <a:gd name="connsiteX5" fmla="*/ 0 w 5899951"/>
              <a:gd name="connsiteY5" fmla="*/ 2959 h 4808017"/>
              <a:gd name="connsiteX0" fmla="*/ 0 w 6064076"/>
              <a:gd name="connsiteY0" fmla="*/ 2959 h 4808017"/>
              <a:gd name="connsiteX1" fmla="*/ 5899951 w 6064076"/>
              <a:gd name="connsiteY1" fmla="*/ 0 h 4808017"/>
              <a:gd name="connsiteX2" fmla="*/ 4038600 w 6064076"/>
              <a:gd name="connsiteY2" fmla="*/ 3384334 h 4808017"/>
              <a:gd name="connsiteX3" fmla="*/ 2959 w 6064076"/>
              <a:gd name="connsiteY3" fmla="*/ 4808017 h 4808017"/>
              <a:gd name="connsiteX4" fmla="*/ 0 w 6064076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08017"/>
              <a:gd name="connsiteX1" fmla="*/ 5899951 w 5899951"/>
              <a:gd name="connsiteY1" fmla="*/ 0 h 4808017"/>
              <a:gd name="connsiteX2" fmla="*/ 4038600 w 5899951"/>
              <a:gd name="connsiteY2" fmla="*/ 3384334 h 4808017"/>
              <a:gd name="connsiteX3" fmla="*/ 2959 w 5899951"/>
              <a:gd name="connsiteY3" fmla="*/ 4808017 h 4808017"/>
              <a:gd name="connsiteX4" fmla="*/ 0 w 5899951"/>
              <a:gd name="connsiteY4" fmla="*/ 2959 h 4808017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9478"/>
              <a:gd name="connsiteX1" fmla="*/ 5899951 w 5899951"/>
              <a:gd name="connsiteY1" fmla="*/ 0 h 4819478"/>
              <a:gd name="connsiteX2" fmla="*/ 4038600 w 5899951"/>
              <a:gd name="connsiteY2" fmla="*/ 3384334 h 4819478"/>
              <a:gd name="connsiteX3" fmla="*/ 2959 w 5899951"/>
              <a:gd name="connsiteY3" fmla="*/ 4808017 h 4819478"/>
              <a:gd name="connsiteX4" fmla="*/ 0 w 5899951"/>
              <a:gd name="connsiteY4" fmla="*/ 2959 h 4819478"/>
              <a:gd name="connsiteX0" fmla="*/ 0 w 5899951"/>
              <a:gd name="connsiteY0" fmla="*/ 2959 h 4818103"/>
              <a:gd name="connsiteX1" fmla="*/ 5899951 w 5899951"/>
              <a:gd name="connsiteY1" fmla="*/ 0 h 4818103"/>
              <a:gd name="connsiteX2" fmla="*/ 4038600 w 5899951"/>
              <a:gd name="connsiteY2" fmla="*/ 3384334 h 4818103"/>
              <a:gd name="connsiteX3" fmla="*/ 2959 w 5899951"/>
              <a:gd name="connsiteY3" fmla="*/ 4808017 h 4818103"/>
              <a:gd name="connsiteX4" fmla="*/ 0 w 5899951"/>
              <a:gd name="connsiteY4" fmla="*/ 2959 h 4818103"/>
              <a:gd name="connsiteX0" fmla="*/ 0 w 5899951"/>
              <a:gd name="connsiteY0" fmla="*/ 2959 h 4814316"/>
              <a:gd name="connsiteX1" fmla="*/ 5899951 w 5899951"/>
              <a:gd name="connsiteY1" fmla="*/ 0 h 4814316"/>
              <a:gd name="connsiteX2" fmla="*/ 4038600 w 5899951"/>
              <a:gd name="connsiteY2" fmla="*/ 3384334 h 4814316"/>
              <a:gd name="connsiteX3" fmla="*/ 2959 w 5899951"/>
              <a:gd name="connsiteY3" fmla="*/ 4808017 h 4814316"/>
              <a:gd name="connsiteX4" fmla="*/ 0 w 5899951"/>
              <a:gd name="connsiteY4" fmla="*/ 2959 h 4814316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3843"/>
              <a:gd name="connsiteX1" fmla="*/ 5899951 w 5899951"/>
              <a:gd name="connsiteY1" fmla="*/ 0 h 4813843"/>
              <a:gd name="connsiteX2" fmla="*/ 4038600 w 5899951"/>
              <a:gd name="connsiteY2" fmla="*/ 3384334 h 4813843"/>
              <a:gd name="connsiteX3" fmla="*/ 2959 w 5899951"/>
              <a:gd name="connsiteY3" fmla="*/ 4808017 h 4813843"/>
              <a:gd name="connsiteX4" fmla="*/ 0 w 5899951"/>
              <a:gd name="connsiteY4" fmla="*/ 2959 h 4813843"/>
              <a:gd name="connsiteX0" fmla="*/ 0 w 5899951"/>
              <a:gd name="connsiteY0" fmla="*/ 2959 h 4814024"/>
              <a:gd name="connsiteX1" fmla="*/ 5899951 w 5899951"/>
              <a:gd name="connsiteY1" fmla="*/ 0 h 4814024"/>
              <a:gd name="connsiteX2" fmla="*/ 4038600 w 5899951"/>
              <a:gd name="connsiteY2" fmla="*/ 3384334 h 4814024"/>
              <a:gd name="connsiteX3" fmla="*/ 2959 w 5899951"/>
              <a:gd name="connsiteY3" fmla="*/ 4808017 h 4814024"/>
              <a:gd name="connsiteX4" fmla="*/ 0 w 5899951"/>
              <a:gd name="connsiteY4" fmla="*/ 2959 h 4814024"/>
              <a:gd name="connsiteX0" fmla="*/ 0 w 5899951"/>
              <a:gd name="connsiteY0" fmla="*/ 2959 h 4814191"/>
              <a:gd name="connsiteX1" fmla="*/ 5899951 w 5899951"/>
              <a:gd name="connsiteY1" fmla="*/ 0 h 4814191"/>
              <a:gd name="connsiteX2" fmla="*/ 4033736 w 5899951"/>
              <a:gd name="connsiteY2" fmla="*/ 3394062 h 4814191"/>
              <a:gd name="connsiteX3" fmla="*/ 2959 w 5899951"/>
              <a:gd name="connsiteY3" fmla="*/ 4808017 h 4814191"/>
              <a:gd name="connsiteX4" fmla="*/ 0 w 5899951"/>
              <a:gd name="connsiteY4" fmla="*/ 2959 h 4814191"/>
              <a:gd name="connsiteX0" fmla="*/ 0 w 5899951"/>
              <a:gd name="connsiteY0" fmla="*/ 2959 h 4814109"/>
              <a:gd name="connsiteX1" fmla="*/ 5899951 w 5899951"/>
              <a:gd name="connsiteY1" fmla="*/ 0 h 4814109"/>
              <a:gd name="connsiteX2" fmla="*/ 4033736 w 5899951"/>
              <a:gd name="connsiteY2" fmla="*/ 3394062 h 4814109"/>
              <a:gd name="connsiteX3" fmla="*/ 2959 w 5899951"/>
              <a:gd name="connsiteY3" fmla="*/ 4808017 h 4814109"/>
              <a:gd name="connsiteX4" fmla="*/ 0 w 5899951"/>
              <a:gd name="connsiteY4" fmla="*/ 2959 h 481410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  <a:gd name="connsiteX0" fmla="*/ 0 w 5899951"/>
              <a:gd name="connsiteY0" fmla="*/ 2959 h 4813799"/>
              <a:gd name="connsiteX1" fmla="*/ 5899951 w 5899951"/>
              <a:gd name="connsiteY1" fmla="*/ 0 h 4813799"/>
              <a:gd name="connsiteX2" fmla="*/ 4033736 w 5899951"/>
              <a:gd name="connsiteY2" fmla="*/ 3394062 h 4813799"/>
              <a:gd name="connsiteX3" fmla="*/ 2959 w 5899951"/>
              <a:gd name="connsiteY3" fmla="*/ 4808017 h 4813799"/>
              <a:gd name="connsiteX4" fmla="*/ 0 w 5899951"/>
              <a:gd name="connsiteY4" fmla="*/ 2959 h 4813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99951" h="4813799">
                <a:moveTo>
                  <a:pt x="0" y="2959"/>
                </a:moveTo>
                <a:lnTo>
                  <a:pt x="5899951" y="0"/>
                </a:lnTo>
                <a:cubicBezTo>
                  <a:pt x="5744116" y="1152947"/>
                  <a:pt x="5073502" y="2516017"/>
                  <a:pt x="4033736" y="3394062"/>
                </a:cubicBezTo>
                <a:cubicBezTo>
                  <a:pt x="2707977" y="4586705"/>
                  <a:pt x="1114214" y="4859092"/>
                  <a:pt x="2959" y="4808017"/>
                </a:cubicBezTo>
                <a:cubicBezTo>
                  <a:pt x="1973" y="3214223"/>
                  <a:pt x="986" y="1596753"/>
                  <a:pt x="0" y="2959"/>
                </a:cubicBezTo>
                <a:close/>
              </a:path>
            </a:pathLst>
          </a:cu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8770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mod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2"/>
          </a:xfrm>
          <a:prstGeom prst="rect">
            <a:avLst/>
          </a:prstGeom>
        </p:spPr>
      </p:pic>
      <p:sp>
        <p:nvSpPr>
          <p:cNvPr id="9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24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593181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ele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3669400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940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_zlu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4" cy="6858000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 hasCustomPrompt="1"/>
          </p:nvPr>
        </p:nvSpPr>
        <p:spPr>
          <a:xfrm>
            <a:off x="2164699" y="1772509"/>
            <a:ext cx="2883162" cy="1175966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30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</a:t>
            </a:r>
            <a:br>
              <a:rPr lang="cs-CZ" dirty="0" smtClean="0"/>
            </a:br>
            <a:r>
              <a:rPr lang="cs-CZ" dirty="0" smtClean="0"/>
              <a:t>nadpis.</a:t>
            </a:r>
            <a:endParaRPr lang="cs-CZ" dirty="0"/>
          </a:p>
        </p:txBody>
      </p:sp>
      <p:sp>
        <p:nvSpPr>
          <p:cNvPr id="8" name="Zástupný symbol pro text 14"/>
          <p:cNvSpPr>
            <a:spLocks noGrp="1"/>
          </p:cNvSpPr>
          <p:nvPr>
            <p:ph type="body" sz="quarter" idx="11" hasCustomPrompt="1"/>
          </p:nvPr>
        </p:nvSpPr>
        <p:spPr>
          <a:xfrm>
            <a:off x="6263945" y="3122340"/>
            <a:ext cx="3953073" cy="234539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500" baseline="0">
                <a:solidFill>
                  <a:srgbClr val="43434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9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263945" y="2119697"/>
            <a:ext cx="3953073" cy="82391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buNone/>
              <a:defRPr sz="2000" b="1">
                <a:solidFill>
                  <a:srgbClr val="434341"/>
                </a:solidFill>
                <a:latin typeface="Arial Black" panose="020B0A040201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 smtClean="0"/>
              <a:t>Kliknutím vložíte nadpis.</a:t>
            </a:r>
          </a:p>
        </p:txBody>
      </p:sp>
    </p:spTree>
    <p:extLst>
      <p:ext uri="{BB962C8B-B14F-4D97-AF65-F5344CB8AC3E}">
        <p14:creationId xmlns:p14="http://schemas.microsoft.com/office/powerpoint/2010/main" val="8158521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6419460" y="3951822"/>
            <a:ext cx="5083628" cy="82545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6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 smtClean="0"/>
              <a:t>Kliknutím vložíte podnadpis. </a:t>
            </a:r>
          </a:p>
        </p:txBody>
      </p:sp>
      <p:sp>
        <p:nvSpPr>
          <p:cNvPr id="16" name="Nadpis 1"/>
          <p:cNvSpPr>
            <a:spLocks noGrp="1"/>
          </p:cNvSpPr>
          <p:nvPr>
            <p:ph type="title" hasCustomPrompt="1"/>
          </p:nvPr>
        </p:nvSpPr>
        <p:spPr>
          <a:xfrm>
            <a:off x="6419460" y="2784879"/>
            <a:ext cx="5083628" cy="115761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4200" baseline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cs-CZ" dirty="0" smtClean="0"/>
              <a:t>Kliknutím </a:t>
            </a:r>
            <a:br>
              <a:rPr lang="cs-CZ" dirty="0" smtClean="0"/>
            </a:br>
            <a:r>
              <a:rPr lang="cs-CZ" dirty="0" smtClean="0"/>
              <a:t>vložíte nadpis.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111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236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996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189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4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67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087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4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DwH1oOX77U" TargetMode="Externa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npk-mrq.proebiz.com/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229206" y="2130656"/>
            <a:ext cx="6089582" cy="245149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4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ZPRÁVA O ČINNOSTI ZA ROK 2023</a:t>
            </a:r>
            <a:endParaRPr lang="cs-CZ" sz="4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77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213599" y="1422208"/>
            <a:ext cx="5520582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/>
              <a:t>PUBLIC PROCUREMENT </a:t>
            </a:r>
            <a:br>
              <a:rPr lang="cs-CZ" dirty="0"/>
            </a:br>
            <a:r>
              <a:rPr lang="cs-CZ" dirty="0" smtClean="0"/>
              <a:t>EXCELLENCE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PROGRAM</a:t>
            </a:r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24221" y="334871"/>
            <a:ext cx="5767415" cy="2174673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Ředitelka CNPK absolvovala prestižní vzdělávací program ve Vídni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Public </a:t>
            </a:r>
            <a:r>
              <a:rPr lang="cs-CZ" sz="2000" dirty="0" err="1">
                <a:solidFill>
                  <a:schemeClr val="tx1"/>
                </a:solidFill>
              </a:rPr>
              <a:t>Procurement</a:t>
            </a:r>
            <a:r>
              <a:rPr lang="cs-CZ" sz="2000" dirty="0">
                <a:solidFill>
                  <a:schemeClr val="tx1"/>
                </a:solidFill>
              </a:rPr>
              <a:t> Excellence (PPE) je </a:t>
            </a:r>
            <a:r>
              <a:rPr lang="cs-CZ" sz="2000" dirty="0" smtClean="0">
                <a:solidFill>
                  <a:schemeClr val="tx1"/>
                </a:solidFill>
              </a:rPr>
              <a:t>prestižní </a:t>
            </a:r>
            <a:r>
              <a:rPr lang="cs-CZ" sz="2000" dirty="0">
                <a:solidFill>
                  <a:schemeClr val="tx1"/>
                </a:solidFill>
              </a:rPr>
              <a:t>vzdělávací program pro odborníky na poli veřejných zakázek, financovaný Evropskou </a:t>
            </a:r>
            <a:r>
              <a:rPr lang="cs-CZ" sz="2000" dirty="0" smtClean="0">
                <a:solidFill>
                  <a:schemeClr val="tx1"/>
                </a:solidFill>
              </a:rPr>
              <a:t>Unií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Vyučujícími a mentory jsou špičky v oblasti veřejného zadávání z celé Evropy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434" y="3195782"/>
            <a:ext cx="2937117" cy="366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95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-389090" y="1348317"/>
            <a:ext cx="5520582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SPOLUPRÁCE S MINISTERSTVEM PRO MÍSTNÍ ROZVOJ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24221" y="334871"/>
            <a:ext cx="5767415" cy="184491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Centrální nákup Plzeňského kraje byl osloven v rámci Národní strategie veřejného zadávání jako </a:t>
            </a:r>
            <a:r>
              <a:rPr lang="cs-CZ" sz="2000" b="1" dirty="0" smtClean="0">
                <a:solidFill>
                  <a:schemeClr val="tx1"/>
                </a:solidFill>
              </a:rPr>
              <a:t>pilotní program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Spolu s Libereckým a Jihomoravským krajem sdílíme zkušenosti z praxe</a:t>
            </a:r>
          </a:p>
          <a:p>
            <a:pPr>
              <a:spcBef>
                <a:spcPts val="600"/>
              </a:spcBef>
              <a:buSzPct val="100000"/>
              <a:defRPr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cs-CZ" sz="20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  <p:sp>
        <p:nvSpPr>
          <p:cNvPr id="3" name="Obdélník 2"/>
          <p:cNvSpPr/>
          <p:nvPr/>
        </p:nvSpPr>
        <p:spPr>
          <a:xfrm>
            <a:off x="4844118" y="2735746"/>
            <a:ext cx="5671127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SzPct val="800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Cílem projektu je: 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SzPct val="80000"/>
            </a:pP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Environmentálně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 sociálně odpovědné veřejné zadávání</a:t>
            </a:r>
          </a:p>
          <a:p>
            <a:pPr marL="342900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Podpora centrálních nákupů a spolupráce</a:t>
            </a:r>
          </a:p>
          <a:p>
            <a:pPr marL="342900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b="1" dirty="0">
                <a:latin typeface="Arial" panose="020B0604020202020204" pitchFamily="34" charset="0"/>
                <a:cs typeface="Arial" panose="020B0604020202020204" pitchFamily="34" charset="0"/>
              </a:rPr>
              <a:t>Profesionalizace</a:t>
            </a:r>
          </a:p>
          <a:p>
            <a:pPr marL="342900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Kvalita a inovace</a:t>
            </a:r>
          </a:p>
          <a:p>
            <a:pPr marL="342900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Efektivní soutěž</a:t>
            </a:r>
          </a:p>
          <a:p>
            <a:pPr marL="342900" indent="-342900"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Data a digitalizace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80000"/>
              <a:defRPr sz="2200">
                <a:solidFill>
                  <a:srgbClr val="595959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662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12518"/>
            <a:ext cx="4359669" cy="141282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MOBILNÍ</a:t>
            </a:r>
            <a:br>
              <a:rPr lang="cs-CZ" dirty="0" smtClean="0"/>
            </a:br>
            <a:r>
              <a:rPr lang="cs-CZ" dirty="0" smtClean="0"/>
              <a:t>TELEFONIE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17310" y="770813"/>
            <a:ext cx="6076736" cy="2603907"/>
          </a:xfrm>
        </p:spPr>
        <p:txBody>
          <a:bodyPr>
            <a:normAutofit fontScale="85000" lnSpcReduction="20000"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b="1" dirty="0" err="1" smtClean="0">
                <a:solidFill>
                  <a:schemeClr val="tx1"/>
                </a:solidFill>
              </a:rPr>
              <a:t>Vysoutěžena</a:t>
            </a:r>
            <a:r>
              <a:rPr lang="cs-CZ" sz="2400" b="1" dirty="0" smtClean="0">
                <a:solidFill>
                  <a:schemeClr val="tx1"/>
                </a:solidFill>
              </a:rPr>
              <a:t> mobilní telefonie již popáté za sebou</a:t>
            </a: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b="1" dirty="0" smtClean="0">
                <a:solidFill>
                  <a:schemeClr val="tx1"/>
                </a:solidFill>
              </a:rPr>
              <a:t>Rámcová dohoda </a:t>
            </a:r>
            <a:r>
              <a:rPr lang="cs-CZ" sz="2400" dirty="0" smtClean="0">
                <a:solidFill>
                  <a:schemeClr val="tx1"/>
                </a:solidFill>
              </a:rPr>
              <a:t>s operátorem Vodafone byla </a:t>
            </a:r>
            <a:r>
              <a:rPr lang="cs-CZ" sz="2400" dirty="0" err="1" smtClean="0">
                <a:solidFill>
                  <a:schemeClr val="tx1"/>
                </a:solidFill>
              </a:rPr>
              <a:t>vysoutěžena</a:t>
            </a:r>
            <a:r>
              <a:rPr lang="cs-CZ" sz="2400" dirty="0" smtClean="0">
                <a:solidFill>
                  <a:schemeClr val="tx1"/>
                </a:solidFill>
              </a:rPr>
              <a:t> v roce 2023 na 3 roky a možností prodloužení o další rok.</a:t>
            </a:r>
            <a:endParaRPr lang="cs-CZ" sz="240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dosažená </a:t>
            </a:r>
            <a:r>
              <a:rPr lang="cs-CZ" sz="2400" dirty="0">
                <a:solidFill>
                  <a:schemeClr val="tx1"/>
                </a:solidFill>
              </a:rPr>
              <a:t>celková </a:t>
            </a:r>
            <a:r>
              <a:rPr lang="cs-CZ" sz="2400" dirty="0" smtClean="0">
                <a:solidFill>
                  <a:schemeClr val="tx1"/>
                </a:solidFill>
              </a:rPr>
              <a:t>úspora je </a:t>
            </a:r>
            <a:r>
              <a:rPr lang="cs-CZ" sz="2400" dirty="0">
                <a:solidFill>
                  <a:schemeClr val="tx1"/>
                </a:solidFill>
              </a:rPr>
              <a:t>ve výši 18,5 milionů korun bez DPH.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395" y="3374720"/>
            <a:ext cx="4962490" cy="3309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80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8609" y="1136110"/>
            <a:ext cx="3247560" cy="21328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ZAJÍMAVOSTI:</a:t>
            </a:r>
            <a:br>
              <a:rPr lang="cs-CZ" dirty="0" smtClean="0"/>
            </a:br>
            <a:r>
              <a:rPr lang="cs-CZ" dirty="0" smtClean="0"/>
              <a:t>DODÁVKY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21927" y="1136110"/>
            <a:ext cx="5976321" cy="4836303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Zajištění lékařské pohotovostní služby a pohotovostní služby v oboru zubní lékařství na území </a:t>
            </a:r>
            <a:r>
              <a:rPr lang="cs-CZ" sz="1600" b="1" dirty="0" smtClean="0">
                <a:solidFill>
                  <a:schemeClr val="tx1"/>
                </a:solidFill>
              </a:rPr>
              <a:t>Plzeňského kraje </a:t>
            </a:r>
            <a:r>
              <a:rPr lang="cs-CZ" sz="1600" b="1" dirty="0">
                <a:solidFill>
                  <a:schemeClr val="tx1"/>
                </a:solidFill>
              </a:rPr>
              <a:t>pro rok 2024 až 2026 </a:t>
            </a:r>
            <a:r>
              <a:rPr lang="cs-CZ" sz="1600" dirty="0" smtClean="0">
                <a:solidFill>
                  <a:schemeClr val="tx1"/>
                </a:solidFill>
              </a:rPr>
              <a:t>–</a:t>
            </a:r>
            <a:r>
              <a:rPr lang="cs-CZ" sz="1600" b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 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Klatovská nemocnice, a. s. – nákup laboratorních přístrojů</a:t>
            </a:r>
            <a:r>
              <a:rPr lang="cs-CZ" sz="1600" dirty="0" smtClean="0">
                <a:solidFill>
                  <a:schemeClr val="tx1"/>
                </a:solidFill>
              </a:rPr>
              <a:t> –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Odběrové vaky pro krev a plazmu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21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90034" y="1155160"/>
            <a:ext cx="3247560" cy="2132813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ZAJÍMAVOSTI:DODÁVKY </a:t>
            </a:r>
            <a:br>
              <a:rPr lang="cs-CZ" dirty="0" smtClean="0"/>
            </a:br>
            <a:r>
              <a:rPr lang="cs-CZ" dirty="0" smtClean="0"/>
              <a:t>A </a:t>
            </a:r>
            <a:br>
              <a:rPr lang="cs-CZ" dirty="0" smtClean="0"/>
            </a:br>
            <a:r>
              <a:rPr lang="cs-CZ" dirty="0" smtClean="0"/>
              <a:t>SLUŽBY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551054" y="1387124"/>
            <a:ext cx="5916324" cy="4609880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Pořízení výukového nábytku a IT vybavení na SPŠ </a:t>
            </a:r>
            <a:r>
              <a:rPr lang="cs-CZ" sz="1600" b="1" dirty="0" smtClean="0">
                <a:solidFill>
                  <a:schemeClr val="tx1"/>
                </a:solidFill>
              </a:rPr>
              <a:t>Klatovy </a:t>
            </a:r>
            <a:r>
              <a:rPr lang="cs-CZ" sz="1600" i="1" dirty="0" smtClean="0">
                <a:solidFill>
                  <a:schemeClr val="tx1"/>
                </a:solidFill>
              </a:rPr>
              <a:t>– nadlimitní veřejná zakázka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Odbavovací systém ve </a:t>
            </a:r>
            <a:r>
              <a:rPr lang="cs-CZ" sz="1600" b="1" dirty="0" err="1">
                <a:solidFill>
                  <a:schemeClr val="tx1"/>
                </a:solidFill>
              </a:rPr>
              <a:t>Stodské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smtClean="0">
                <a:solidFill>
                  <a:schemeClr val="tx1"/>
                </a:solidFill>
              </a:rPr>
              <a:t>nemocnici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>
                <a:solidFill>
                  <a:schemeClr val="tx1"/>
                </a:solidFill>
              </a:rPr>
              <a:t>nadlimitní veřejná zakázka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Realizace nové expozice v hlavní budově Vlastivědného muzea Dr. </a:t>
            </a:r>
            <a:r>
              <a:rPr lang="cs-CZ" sz="1600" b="1" dirty="0" err="1">
                <a:solidFill>
                  <a:schemeClr val="tx1"/>
                </a:solidFill>
              </a:rPr>
              <a:t>Hostaše</a:t>
            </a:r>
            <a:r>
              <a:rPr lang="cs-CZ" sz="1600" b="1" dirty="0">
                <a:solidFill>
                  <a:schemeClr val="tx1"/>
                </a:solidFill>
              </a:rPr>
              <a:t> v Klatovech, p. o., se sídlem </a:t>
            </a:r>
            <a:r>
              <a:rPr lang="cs-CZ" sz="1600" b="1" dirty="0" err="1">
                <a:solidFill>
                  <a:schemeClr val="tx1"/>
                </a:solidFill>
              </a:rPr>
              <a:t>Hostašova</a:t>
            </a:r>
            <a:r>
              <a:rPr lang="cs-CZ" sz="1600" b="1" dirty="0">
                <a:solidFill>
                  <a:schemeClr val="tx1"/>
                </a:solidFill>
              </a:rPr>
              <a:t> 1, 339 01 Klatovy – </a:t>
            </a:r>
            <a:r>
              <a:rPr lang="cs-CZ" sz="1600" i="1" dirty="0">
                <a:solidFill>
                  <a:schemeClr val="tx1"/>
                </a:solidFill>
              </a:rPr>
              <a:t>nadlimitní veřejná zakázka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3141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55487" y="1376865"/>
            <a:ext cx="3416487" cy="1506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ZAJÍMAVOSTI:</a:t>
            </a:r>
            <a:br>
              <a:rPr lang="cs-CZ" dirty="0" smtClean="0"/>
            </a:br>
            <a:r>
              <a:rPr lang="cs-CZ" dirty="0" smtClean="0"/>
              <a:t>STAVEBNÍ PRÁCE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17308" y="1016001"/>
            <a:ext cx="5892361" cy="4595663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Zpracování projektové dokumentace na dostavbu budov SO1 a SO2 v monobloku a výstavba nové budovy SO7 u monobloku v Klatovské nemocnici, a.s. </a:t>
            </a:r>
            <a:r>
              <a:rPr lang="cs-CZ" sz="1600" dirty="0" smtClean="0">
                <a:solidFill>
                  <a:schemeClr val="tx1"/>
                </a:solidFill>
              </a:rPr>
              <a:t>– </a:t>
            </a:r>
            <a:r>
              <a:rPr lang="cs-CZ" sz="1600" i="1" dirty="0" smtClean="0">
                <a:solidFill>
                  <a:schemeClr val="tx1"/>
                </a:solidFill>
              </a:rPr>
              <a:t>nadlimitní veřejná zakázka, služby</a:t>
            </a:r>
            <a:endParaRPr lang="cs-CZ" sz="1600" b="1" i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Střední škola a Základní škola Oselce, odloučené pracoviště Blovice - NOVOSTAVBA - projektová dokumentace </a:t>
            </a:r>
            <a:r>
              <a:rPr lang="cs-CZ" sz="1600" dirty="0" smtClean="0">
                <a:solidFill>
                  <a:schemeClr val="tx1"/>
                </a:solidFill>
              </a:rPr>
              <a:t>-</a:t>
            </a:r>
            <a:r>
              <a:rPr lang="cs-CZ" sz="1600" b="1" dirty="0" smtClean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nadlimitní</a:t>
            </a:r>
            <a:r>
              <a:rPr lang="cs-CZ" sz="1600" b="1" dirty="0" smtClean="0">
                <a:solidFill>
                  <a:schemeClr val="tx1"/>
                </a:solidFill>
              </a:rPr>
              <a:t> </a:t>
            </a:r>
            <a:r>
              <a:rPr lang="cs-CZ" sz="1600" i="1" dirty="0" smtClean="0">
                <a:solidFill>
                  <a:schemeClr val="tx1"/>
                </a:solidFill>
              </a:rPr>
              <a:t>veřejná zakázka na projektovou dokumentaci</a:t>
            </a:r>
            <a:endParaRPr lang="cs-CZ" sz="1600" b="1" dirty="0" smtClean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Bezbariérové řešení objektu a venkovní bezbariérový výtah Masarykova gymnázia v Plzni </a:t>
            </a:r>
            <a:r>
              <a:rPr lang="cs-CZ" sz="1600" i="1" dirty="0" smtClean="0">
                <a:solidFill>
                  <a:schemeClr val="tx1"/>
                </a:solidFill>
              </a:rPr>
              <a:t>–</a:t>
            </a:r>
            <a:r>
              <a:rPr lang="cs-CZ" sz="1600" dirty="0" smtClean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Stavební úpravy pro bezbariérový přístup do budovy školy, bezbariérový pohyb po budově školy a vytvoření nového bezbariérového sociálního </a:t>
            </a:r>
            <a:r>
              <a:rPr lang="cs-CZ" sz="1600" i="1" dirty="0" smtClean="0">
                <a:solidFill>
                  <a:schemeClr val="tx1"/>
                </a:solidFill>
              </a:rPr>
              <a:t>zařízení, podlimitní VZ</a:t>
            </a:r>
            <a:endParaRPr lang="cs-CZ" sz="1600" i="1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965012" y="1341387"/>
            <a:ext cx="3378387" cy="1506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ZAJÍMAVOSTI:STAVEBNÍ PRÁCE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17309" y="960582"/>
            <a:ext cx="5938536" cy="5395750"/>
          </a:xfrm>
        </p:spPr>
        <p:txBody>
          <a:bodyPr>
            <a:normAutofit/>
          </a:bodyPr>
          <a:lstStyle/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Stavba sociálního zázemí - Hrad Klenová včetně napojení na inženýrské sítě </a:t>
            </a:r>
            <a:r>
              <a:rPr lang="cs-CZ" sz="1600" i="1" dirty="0">
                <a:solidFill>
                  <a:schemeClr val="tx1"/>
                </a:solidFill>
              </a:rPr>
              <a:t>– provedení stavebních prací spočívajících v provedení novostavby sociálního zázemí, které bude sloužit pro návštěvníky hradu a zámku Klenová. </a:t>
            </a:r>
            <a:r>
              <a:rPr lang="cs-CZ" sz="1600" i="1" dirty="0" smtClean="0">
                <a:solidFill>
                  <a:schemeClr val="tx1"/>
                </a:solidFill>
              </a:rPr>
              <a:t>VZMR</a:t>
            </a:r>
            <a:endParaRPr lang="cs-CZ" sz="1600" i="1" dirty="0">
              <a:solidFill>
                <a:schemeClr val="tx1"/>
              </a:solidFill>
            </a:endParaRP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Městské lázně - bourací práce ve </a:t>
            </a:r>
            <a:r>
              <a:rPr lang="cs-CZ" sz="1600" b="1" dirty="0" smtClean="0">
                <a:solidFill>
                  <a:schemeClr val="tx1"/>
                </a:solidFill>
              </a:rPr>
              <a:t>dvoře</a:t>
            </a:r>
            <a:r>
              <a:rPr lang="cs-CZ" sz="1600" dirty="0" smtClean="0">
                <a:solidFill>
                  <a:schemeClr val="tx1"/>
                </a:solidFill>
              </a:rPr>
              <a:t> – </a:t>
            </a:r>
            <a:r>
              <a:rPr lang="cs-CZ" sz="1600" i="1" dirty="0" smtClean="0">
                <a:solidFill>
                  <a:schemeClr val="tx1"/>
                </a:solidFill>
              </a:rPr>
              <a:t>stavební práce, nadlimitní veřejná zakázka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chemeClr val="tx1"/>
                </a:solidFill>
              </a:rPr>
              <a:t>Výstavba nové haly v dílnách SŠ Kralovice </a:t>
            </a:r>
            <a:r>
              <a:rPr lang="cs-CZ" sz="1600" dirty="0"/>
              <a:t>- </a:t>
            </a:r>
            <a:r>
              <a:rPr lang="cs-CZ" sz="1600" i="1" dirty="0">
                <a:solidFill>
                  <a:schemeClr val="tx1"/>
                </a:solidFill>
              </a:rPr>
              <a:t>demolice části objektu a výstavba nové haly s dílnami v areálu, podlimitní </a:t>
            </a:r>
            <a:r>
              <a:rPr lang="cs-CZ" sz="1600" i="1" dirty="0" smtClean="0">
                <a:solidFill>
                  <a:schemeClr val="tx1"/>
                </a:solidFill>
              </a:rPr>
              <a:t>VZ</a:t>
            </a:r>
          </a:p>
          <a:p>
            <a:pPr marL="285750" indent="-285750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Modernizace odborných učeben SOU Domažlice </a:t>
            </a:r>
            <a:r>
              <a:rPr lang="cs-CZ" sz="1600" dirty="0" smtClean="0">
                <a:solidFill>
                  <a:schemeClr val="tx1"/>
                </a:solidFill>
              </a:rPr>
              <a:t>-</a:t>
            </a:r>
            <a:r>
              <a:rPr lang="cs-CZ" sz="1600" b="1" dirty="0" smtClean="0">
                <a:solidFill>
                  <a:schemeClr val="tx1"/>
                </a:solidFill>
              </a:rPr>
              <a:t> </a:t>
            </a:r>
            <a:r>
              <a:rPr lang="cs-CZ" sz="1600" i="1" dirty="0">
                <a:solidFill>
                  <a:schemeClr val="tx1"/>
                </a:solidFill>
              </a:rPr>
              <a:t>stavební práce</a:t>
            </a:r>
            <a:endParaRPr lang="cs-CZ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465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6100"/>
            <a:ext cx="4482875" cy="155300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 smtClean="0"/>
              <a:t>PROGRAM IROP, </a:t>
            </a:r>
            <a:br>
              <a:rPr lang="cs-CZ" sz="2800" dirty="0" smtClean="0"/>
            </a:br>
            <a:r>
              <a:rPr lang="cs-CZ" sz="2800" dirty="0" smtClean="0"/>
              <a:t>43.VÝZVA</a:t>
            </a:r>
            <a:endParaRPr lang="cs-CZ" sz="280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74932" y="873410"/>
            <a:ext cx="5647968" cy="598459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Probíhající administrace pro střední školy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veřejné zakázky na modernizaci vybavení středních škol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>
                <a:solidFill>
                  <a:schemeClr val="tx1"/>
                </a:solidFill>
              </a:rPr>
              <a:t>Cílem jednotlivých výzev je </a:t>
            </a:r>
            <a:r>
              <a:rPr lang="cs-CZ" sz="1600" dirty="0" smtClean="0">
                <a:solidFill>
                  <a:schemeClr val="tx1"/>
                </a:solidFill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zlepšení </a:t>
            </a:r>
            <a:r>
              <a:rPr lang="cs-CZ" sz="1600" dirty="0">
                <a:solidFill>
                  <a:schemeClr val="tx1"/>
                </a:solidFill>
              </a:rPr>
              <a:t>kvality vzdělávací infrastruktury pro střední školy se zaměřením na vybudování, modernizaci a vybavení odborných učeben, včetně vnitřní konektivity škol a zabezpečení připojení k internetu.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rekonstrukce </a:t>
            </a:r>
            <a:r>
              <a:rPr lang="cs-CZ" sz="1600" dirty="0">
                <a:solidFill>
                  <a:schemeClr val="tx1"/>
                </a:solidFill>
              </a:rPr>
              <a:t>učeben a dále pak dodávky vybavení – specializované výukové moduly, výukový nábytek, ICT vybavení – notebooky, dataprojektory, ale i brýle </a:t>
            </a:r>
            <a:r>
              <a:rPr lang="cs-CZ" sz="1600" dirty="0" smtClean="0">
                <a:solidFill>
                  <a:schemeClr val="tx1"/>
                </a:solidFill>
              </a:rPr>
              <a:t>pro </a:t>
            </a:r>
            <a:r>
              <a:rPr lang="cs-CZ" sz="1600" dirty="0">
                <a:solidFill>
                  <a:schemeClr val="tx1"/>
                </a:solidFill>
              </a:rPr>
              <a:t>virtuální realitu 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7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736100"/>
            <a:ext cx="4482875" cy="155300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2800" dirty="0" smtClean="0"/>
              <a:t>PROGRAM IROP, </a:t>
            </a:r>
            <a:br>
              <a:rPr lang="cs-CZ" sz="2800" dirty="0" smtClean="0"/>
            </a:br>
            <a:r>
              <a:rPr lang="cs-CZ" sz="2800" dirty="0" smtClean="0"/>
              <a:t>98. a 102. VÝZVA REACT-EU</a:t>
            </a:r>
            <a:endParaRPr lang="cs-CZ" sz="2800" dirty="0"/>
          </a:p>
        </p:txBody>
      </p:sp>
      <p:sp>
        <p:nvSpPr>
          <p:cNvPr id="5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65695" y="577847"/>
            <a:ext cx="5647968" cy="5984590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b="1" dirty="0" smtClean="0">
                <a:solidFill>
                  <a:schemeClr val="tx1"/>
                </a:solidFill>
              </a:rPr>
              <a:t>Dokončení administrace VZ na zdravotnické přístroje a laboratorní techniku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CNPK je administrátorem veřejných zakázek na zdravotnické přístroje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Zadavatelé: Klatovská, Domažlická, Stodská a Rokycanská nemocnice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Nákup přístrojového vybavení, především: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operačních sálů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Vybavení pracovišť intenzivní péče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Endoskopické vybavení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Laboratorní technika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Přístroje zobrazovacích metod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Zdravotnická lůžka a křesla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Sterilizační technika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Související IT a stavební práce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i="1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47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5795315" y="100747"/>
            <a:ext cx="6072847" cy="904775"/>
          </a:xfrm>
        </p:spPr>
        <p:txBody>
          <a:bodyPr>
            <a:normAutofit fontScale="85000" lnSpcReduction="10000"/>
          </a:bodyPr>
          <a:lstStyle/>
          <a:p>
            <a:pPr algn="ctr">
              <a:lnSpc>
                <a:spcPct val="150000"/>
              </a:lnSpc>
            </a:pPr>
            <a:r>
              <a:rPr lang="cs-CZ" u="sng" dirty="0">
                <a:solidFill>
                  <a:schemeClr val="tx1"/>
                </a:solidFill>
              </a:rPr>
              <a:t>Souhrnný přehled skutečného objemu plnění u centrálně soutěžených veřejných zakázek </a:t>
            </a:r>
            <a:r>
              <a:rPr lang="cs-CZ" u="sng" dirty="0" smtClean="0">
                <a:solidFill>
                  <a:schemeClr val="tx1"/>
                </a:solidFill>
              </a:rPr>
              <a:t>2023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241986" y="1872734"/>
            <a:ext cx="389752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PŘEHLED SKUTEČNÉHO OBJEMU PLNĚNÍ 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278220"/>
              </p:ext>
            </p:extLst>
          </p:nvPr>
        </p:nvGraphicFramePr>
        <p:xfrm>
          <a:off x="5309088" y="1872734"/>
          <a:ext cx="5981701" cy="3531605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237188"/>
                <a:gridCol w="1916683"/>
                <a:gridCol w="1827830"/>
              </a:tblGrid>
              <a:tr h="573711">
                <a:tc>
                  <a:txBody>
                    <a:bodyPr/>
                    <a:lstStyle/>
                    <a:p>
                      <a:pPr algn="just" rtl="0" fontAlgn="ctr"/>
                      <a:r>
                        <a:rPr lang="cs-CZ" sz="1100" u="none" strike="noStrike" dirty="0">
                          <a:effectLst/>
                        </a:rPr>
                        <a:t>Komodita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100" u="none" strike="noStrike" dirty="0">
                          <a:effectLst/>
                        </a:rPr>
                        <a:t>Skutečný objem v Kč bez DPH</a:t>
                      </a:r>
                      <a:endParaRPr lang="pl-PL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100" u="none" strike="noStrike" dirty="0">
                          <a:effectLst/>
                        </a:rPr>
                        <a:t>Skutečný objem v Kč vč. DPH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</a:tr>
              <a:tr h="30784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Kancelářský papír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904 421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1</a:t>
                      </a:r>
                      <a:r>
                        <a:rPr lang="cs-CZ" sz="1000" u="none" strike="noStrike" baseline="0" dirty="0" smtClean="0">
                          <a:effectLst/>
                        </a:rPr>
                        <a:t> 094 349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Tonery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1 646 315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1 992 041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Kancelářský nábytek 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675 540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817 403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ICT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6 457 448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7 813 512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Jídelní a kuchyňské nádobí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318</a:t>
                      </a:r>
                      <a:r>
                        <a:rPr lang="cs-CZ" sz="1000" u="none" strike="noStrike" baseline="0" dirty="0" smtClean="0">
                          <a:effectLst/>
                        </a:rPr>
                        <a:t> 465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385 343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Ostatní hygiena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106 000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128 260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Papírová hygiena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1 206 681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1 460 084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Kancelářské potřeby bez NP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503 443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609</a:t>
                      </a:r>
                      <a:r>
                        <a:rPr lang="cs-CZ" sz="10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166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Kancelářské potřeby s NP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>
                          <a:effectLst/>
                        </a:rPr>
                        <a:t>262 789</a:t>
                      </a:r>
                      <a:endParaRPr lang="cs-CZ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317 974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385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u="none" strike="noStrike" dirty="0">
                          <a:effectLst/>
                        </a:rPr>
                        <a:t>Ložní a ostatní prádlo</a:t>
                      </a:r>
                      <a:endParaRPr lang="cs-CZ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00964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661 197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000" u="none" strike="noStrike" dirty="0" smtClean="0">
                          <a:effectLst/>
                        </a:rPr>
                        <a:t>800 048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392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606" y="-90009"/>
            <a:ext cx="12723818" cy="7017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8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>
          <a:xfrm>
            <a:off x="0" y="2453070"/>
            <a:ext cx="4979963" cy="82391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</a:rPr>
              <a:t>REKAPITULACE ÚSPOR</a:t>
            </a:r>
            <a:endParaRPr lang="cs-CZ" sz="3000" dirty="0">
              <a:solidFill>
                <a:schemeClr val="bg1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738447"/>
              </p:ext>
            </p:extLst>
          </p:nvPr>
        </p:nvGraphicFramePr>
        <p:xfrm>
          <a:off x="5796131" y="1116574"/>
          <a:ext cx="6231732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7933"/>
                <a:gridCol w="1557933"/>
                <a:gridCol w="1557933"/>
                <a:gridCol w="1557933"/>
              </a:tblGrid>
              <a:tr h="330227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Rok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Počet VZ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Objem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Úspora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2021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175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 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765 mil. Kč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2022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323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 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1,9 mil. Kč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30227">
                <a:tc>
                  <a:txBody>
                    <a:bodyPr/>
                    <a:lstStyle/>
                    <a:p>
                      <a:r>
                        <a:rPr lang="cs-CZ" dirty="0" smtClean="0"/>
                        <a:t>2023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313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7,5 mld.</a:t>
                      </a:r>
                      <a:r>
                        <a:rPr lang="cs-CZ" baseline="0" dirty="0" smtClean="0"/>
                        <a:t> Kč</a:t>
                      </a:r>
                      <a:endParaRPr lang="cs-CZ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2,9 mld. Kč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796131" y="3116320"/>
            <a:ext cx="5750966" cy="2683975"/>
          </a:xfrm>
        </p:spPr>
        <p:txBody>
          <a:bodyPr>
            <a:normAutofit/>
          </a:bodyPr>
          <a:lstStyle/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V rámci </a:t>
            </a:r>
            <a:r>
              <a:rPr lang="cs-CZ" sz="1600" dirty="0">
                <a:solidFill>
                  <a:schemeClr val="tx1"/>
                </a:solidFill>
              </a:rPr>
              <a:t>veřejných zakázek dokončených v roce </a:t>
            </a:r>
            <a:r>
              <a:rPr lang="cs-CZ" sz="1600" dirty="0" smtClean="0">
                <a:solidFill>
                  <a:schemeClr val="tx1"/>
                </a:solidFill>
              </a:rPr>
              <a:t>2023 </a:t>
            </a:r>
            <a:r>
              <a:rPr lang="cs-CZ" sz="1600" dirty="0">
                <a:solidFill>
                  <a:schemeClr val="tx1"/>
                </a:solidFill>
              </a:rPr>
              <a:t>se jednalo o částku </a:t>
            </a:r>
            <a:r>
              <a:rPr lang="cs-CZ" sz="1600" b="1" dirty="0" smtClean="0">
                <a:solidFill>
                  <a:schemeClr val="tx1"/>
                </a:solidFill>
              </a:rPr>
              <a:t>2,9 miliard Kč </a:t>
            </a:r>
            <a:r>
              <a:rPr lang="cs-CZ" sz="1600" dirty="0" smtClean="0">
                <a:solidFill>
                  <a:schemeClr val="tx1"/>
                </a:solidFill>
              </a:rPr>
              <a:t>u </a:t>
            </a:r>
            <a:r>
              <a:rPr lang="cs-CZ" sz="1600" b="1" dirty="0" smtClean="0">
                <a:solidFill>
                  <a:schemeClr val="tx1"/>
                </a:solidFill>
              </a:rPr>
              <a:t>313 </a:t>
            </a:r>
            <a:r>
              <a:rPr lang="cs-CZ" sz="1600" dirty="0" smtClean="0">
                <a:solidFill>
                  <a:schemeClr val="tx1"/>
                </a:solidFill>
              </a:rPr>
              <a:t>veřejných </a:t>
            </a:r>
            <a:r>
              <a:rPr lang="cs-CZ" sz="1600" dirty="0">
                <a:solidFill>
                  <a:schemeClr val="tx1"/>
                </a:solidFill>
              </a:rPr>
              <a:t>zakázek.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Úspora </a:t>
            </a:r>
            <a:r>
              <a:rPr lang="cs-CZ" sz="1600" dirty="0">
                <a:solidFill>
                  <a:schemeClr val="tx1"/>
                </a:solidFill>
              </a:rPr>
              <a:t>je počítána ve vztahu k předpokládané hodnotě a reálně </a:t>
            </a:r>
            <a:r>
              <a:rPr lang="cs-CZ" sz="1600" dirty="0" err="1">
                <a:solidFill>
                  <a:schemeClr val="tx1"/>
                </a:solidFill>
              </a:rPr>
              <a:t>vysoutěžené</a:t>
            </a:r>
            <a:r>
              <a:rPr lang="cs-CZ" sz="1600" dirty="0">
                <a:solidFill>
                  <a:schemeClr val="tx1"/>
                </a:solidFill>
              </a:rPr>
              <a:t> ceně. </a:t>
            </a:r>
            <a:endParaRPr lang="cs-CZ" sz="1600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chemeClr val="tx1"/>
                </a:solidFill>
              </a:rPr>
              <a:t>Do </a:t>
            </a:r>
            <a:r>
              <a:rPr lang="cs-CZ" sz="1600" dirty="0">
                <a:solidFill>
                  <a:schemeClr val="tx1"/>
                </a:solidFill>
              </a:rPr>
              <a:t>celkového počtu jsou počítány veřejné zakázky centralizované a veřejné zakázky administrované</a:t>
            </a:r>
            <a:r>
              <a:rPr lang="cs-CZ" sz="1600" dirty="0" smtClean="0">
                <a:solidFill>
                  <a:schemeClr val="tx1"/>
                </a:solidFill>
              </a:rPr>
              <a:t>.</a:t>
            </a:r>
            <a:endParaRPr lang="cs-CZ" sz="1600" dirty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endParaRPr lang="cs-CZ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6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5648425" y="2326730"/>
            <a:ext cx="57445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Centrální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nákup Plzeňského kraje,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příspěvková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organizace, obdržel příspěvek na provoz od zřizovatele ve výši </a:t>
            </a:r>
          </a:p>
          <a:p>
            <a:pPr algn="just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21 364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925 Kč. 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symbol pro text 3"/>
          <p:cNvSpPr>
            <a:spLocks noGrp="1"/>
          </p:cNvSpPr>
          <p:nvPr>
            <p:ph type="body" idx="1"/>
          </p:nvPr>
        </p:nvSpPr>
        <p:spPr>
          <a:xfrm>
            <a:off x="5906530" y="1082206"/>
            <a:ext cx="5820247" cy="82391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Ekonomické ukazatele provozu Centrálního nákupu Plzeňského kraje, příspěvkové organizace</a:t>
            </a:r>
            <a:endParaRPr lang="cs-CZ" dirty="0">
              <a:solidFill>
                <a:schemeClr val="tx1"/>
              </a:solidFill>
            </a:endParaRP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811691"/>
              </p:ext>
            </p:extLst>
          </p:nvPr>
        </p:nvGraphicFramePr>
        <p:xfrm>
          <a:off x="5669280" y="3578339"/>
          <a:ext cx="6057497" cy="259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57497"/>
              </a:tblGrid>
              <a:tr h="2595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Počet zaměstnanců v roce 2023 - 20</a:t>
                      </a:r>
                      <a:endParaRPr lang="cs-CZ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solidFill>
                      <a:srgbClr val="025AA8"/>
                    </a:solidFill>
                  </a:tcPr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73059" y="1804372"/>
            <a:ext cx="3682226" cy="7130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3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ROZPOČET 2023</a:t>
            </a:r>
            <a:endParaRPr lang="cs-CZ" sz="30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006050" y="669274"/>
            <a:ext cx="5506160" cy="5635531"/>
          </a:xfrm>
        </p:spPr>
        <p:txBody>
          <a:bodyPr>
            <a:norm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cs-CZ" sz="1800" b="1" u="sng" dirty="0" smtClean="0">
                <a:solidFill>
                  <a:schemeClr val="tx1"/>
                </a:solidFill>
              </a:rPr>
              <a:t>V roce 2023 jsme dosáhli vynikajících úspěchů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dirty="0" smtClean="0">
                <a:solidFill>
                  <a:schemeClr val="tx1"/>
                </a:solidFill>
              </a:rPr>
              <a:t>zahájili jsme </a:t>
            </a:r>
            <a:r>
              <a:rPr lang="cs-CZ" sz="1800" b="1" dirty="0" smtClean="0">
                <a:solidFill>
                  <a:schemeClr val="tx1"/>
                </a:solidFill>
              </a:rPr>
              <a:t>spolupráci s Ministerstvem pro místní rozvoj 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 smtClean="0">
                <a:solidFill>
                  <a:schemeClr val="tx1"/>
                </a:solidFill>
              </a:rPr>
              <a:t>spustili jsme nový moderní e-</a:t>
            </a:r>
            <a:r>
              <a:rPr lang="cs-CZ" sz="1800" b="1" dirty="0" err="1" smtClean="0">
                <a:solidFill>
                  <a:schemeClr val="tx1"/>
                </a:solidFill>
              </a:rPr>
              <a:t>shop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pro organizace Plzeňského kraje</a:t>
            </a:r>
            <a:endParaRPr lang="cs-CZ" sz="18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b="1" dirty="0" smtClean="0">
                <a:solidFill>
                  <a:schemeClr val="tx1"/>
                </a:solidFill>
              </a:rPr>
              <a:t>ysoutěžili jsme energie </a:t>
            </a:r>
            <a:r>
              <a:rPr lang="cs-CZ" sz="1800" dirty="0">
                <a:solidFill>
                  <a:schemeClr val="tx1"/>
                </a:solidFill>
              </a:rPr>
              <a:t>pro organizace Plzeňského kraje na rok </a:t>
            </a:r>
            <a:r>
              <a:rPr lang="cs-CZ" sz="1800" dirty="0" smtClean="0">
                <a:solidFill>
                  <a:schemeClr val="tx1"/>
                </a:solidFill>
              </a:rPr>
              <a:t>2024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z</a:t>
            </a:r>
            <a:r>
              <a:rPr lang="cs-CZ" sz="1800" b="1" dirty="0" smtClean="0">
                <a:solidFill>
                  <a:schemeClr val="tx1"/>
                </a:solidFill>
              </a:rPr>
              <a:t>avedli jsme dynamický nákupní systém</a:t>
            </a:r>
            <a:r>
              <a:rPr lang="cs-CZ" sz="1800" dirty="0" smtClean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na dodávky </a:t>
            </a:r>
            <a:r>
              <a:rPr lang="cs-CZ" sz="1800" dirty="0" smtClean="0">
                <a:solidFill>
                  <a:schemeClr val="tx1"/>
                </a:solidFill>
              </a:rPr>
              <a:t>papírové hygieny, kancelářských potřeb a ICT</a:t>
            </a:r>
          </a:p>
          <a:p>
            <a:pPr marL="342900" indent="-342900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1800" b="1" dirty="0">
                <a:solidFill>
                  <a:schemeClr val="tx1"/>
                </a:solidFill>
              </a:rPr>
              <a:t>v</a:t>
            </a:r>
            <a:r>
              <a:rPr lang="cs-CZ" sz="1800" b="1" dirty="0" smtClean="0">
                <a:solidFill>
                  <a:schemeClr val="tx1"/>
                </a:solidFill>
              </a:rPr>
              <a:t>ytvořili jsme školení pro organizace </a:t>
            </a:r>
            <a:r>
              <a:rPr lang="cs-CZ" sz="1800" dirty="0" smtClean="0">
                <a:solidFill>
                  <a:schemeClr val="tx1"/>
                </a:solidFill>
              </a:rPr>
              <a:t>Plzeňského kraje, jak zadávat zakázky malého rozsahu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268" y="895149"/>
            <a:ext cx="3713617" cy="495148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49440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6735" y="1959191"/>
            <a:ext cx="4067289" cy="138451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ČÍSLA ZA ROK 2023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085570" y="546804"/>
            <a:ext cx="5695843" cy="197605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cs-CZ" sz="2000" b="1" dirty="0">
                <a:solidFill>
                  <a:schemeClr val="tx1"/>
                </a:solidFill>
              </a:rPr>
              <a:t>Předpokládaná </a:t>
            </a:r>
            <a:r>
              <a:rPr lang="cs-CZ" sz="2000" b="1" dirty="0" smtClean="0">
                <a:solidFill>
                  <a:schemeClr val="tx1"/>
                </a:solidFill>
              </a:rPr>
              <a:t>hodnota všech VZ: 7,5 </a:t>
            </a:r>
            <a:r>
              <a:rPr lang="cs-CZ" sz="2000" b="1" dirty="0">
                <a:solidFill>
                  <a:schemeClr val="tx1"/>
                </a:solidFill>
              </a:rPr>
              <a:t>mld. </a:t>
            </a:r>
            <a:r>
              <a:rPr lang="cs-CZ" sz="2000" b="1" dirty="0" smtClean="0">
                <a:solidFill>
                  <a:schemeClr val="tx1"/>
                </a:solidFill>
              </a:rPr>
              <a:t>Kč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Celkový počet zakázek: 313</a:t>
            </a:r>
          </a:p>
          <a:p>
            <a:pPr algn="just">
              <a:lnSpc>
                <a:spcPct val="150000"/>
              </a:lnSpc>
            </a:pPr>
            <a:r>
              <a:rPr lang="cs-CZ" sz="2000" b="1" dirty="0" smtClean="0">
                <a:solidFill>
                  <a:schemeClr val="tx1"/>
                </a:solidFill>
              </a:rPr>
              <a:t>Celková </a:t>
            </a:r>
            <a:r>
              <a:rPr lang="cs-CZ" sz="2000" b="1" dirty="0">
                <a:solidFill>
                  <a:schemeClr val="tx1"/>
                </a:solidFill>
              </a:rPr>
              <a:t>úspora: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smtClean="0">
                <a:solidFill>
                  <a:schemeClr val="tx1"/>
                </a:solidFill>
              </a:rPr>
              <a:t>2,9 mld. Kč </a:t>
            </a:r>
            <a:r>
              <a:rPr lang="cs-CZ" sz="2000" b="1" dirty="0">
                <a:solidFill>
                  <a:schemeClr val="tx1"/>
                </a:solidFill>
              </a:rPr>
              <a:t>s DPH</a:t>
            </a:r>
            <a:endParaRPr lang="cs-CZ" sz="1800" b="1" dirty="0">
              <a:solidFill>
                <a:schemeClr val="tx1"/>
              </a:solidFill>
            </a:endParaRPr>
          </a:p>
        </p:txBody>
      </p:sp>
      <p:graphicFrame>
        <p:nvGraphicFramePr>
          <p:cNvPr id="14" name="Graf 13"/>
          <p:cNvGraphicFramePr/>
          <p:nvPr>
            <p:extLst>
              <p:ext uri="{D42A27DB-BD31-4B8C-83A1-F6EECF244321}">
                <p14:modId xmlns:p14="http://schemas.microsoft.com/office/powerpoint/2010/main" val="4175355473"/>
              </p:ext>
            </p:extLst>
          </p:nvPr>
        </p:nvGraphicFramePr>
        <p:xfrm>
          <a:off x="5035451" y="2369115"/>
          <a:ext cx="6666398" cy="43012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6896591"/>
              </p:ext>
            </p:extLst>
          </p:nvPr>
        </p:nvGraphicFramePr>
        <p:xfrm>
          <a:off x="5675320" y="2185380"/>
          <a:ext cx="5867401" cy="4319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21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9186" y="1601624"/>
            <a:ext cx="3067841" cy="1673839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MEET </a:t>
            </a:r>
            <a:br>
              <a:rPr lang="cs-CZ" dirty="0" smtClean="0"/>
            </a:br>
            <a:r>
              <a:rPr lang="cs-CZ" dirty="0" smtClean="0"/>
              <a:t>THE BUYER</a:t>
            </a:r>
            <a:br>
              <a:rPr lang="cs-CZ" dirty="0" smtClean="0"/>
            </a:br>
            <a:r>
              <a:rPr lang="cs-CZ" dirty="0" smtClean="0"/>
              <a:t>2023</a:t>
            </a:r>
            <a:endParaRPr lang="cs-CZ" dirty="0"/>
          </a:p>
        </p:txBody>
      </p:sp>
      <p:sp>
        <p:nvSpPr>
          <p:cNvPr id="4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43238" y="338640"/>
            <a:ext cx="5792193" cy="6017769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u="sng" dirty="0">
                <a:solidFill>
                  <a:schemeClr val="tx1"/>
                </a:solidFill>
              </a:rPr>
              <a:t>Cílem akce je seznámit dodavatele s investičními záměry a zvýšit jejich účast v </a:t>
            </a:r>
            <a:r>
              <a:rPr lang="cs-CZ" sz="2000" b="1" u="sng" dirty="0" smtClean="0">
                <a:solidFill>
                  <a:schemeClr val="tx1"/>
                </a:solidFill>
              </a:rPr>
              <a:t>zadávacím </a:t>
            </a:r>
            <a:r>
              <a:rPr lang="cs-CZ" sz="2000" b="1" u="sng" dirty="0" smtClean="0">
                <a:solidFill>
                  <a:schemeClr val="tx1"/>
                </a:solidFill>
              </a:rPr>
              <a:t>řízení</a:t>
            </a:r>
            <a:endParaRPr lang="cs-CZ" sz="2000" dirty="0" smtClean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p</a:t>
            </a:r>
            <a:r>
              <a:rPr lang="cs-CZ" sz="2000" dirty="0" smtClean="0">
                <a:solidFill>
                  <a:schemeClr val="tx1"/>
                </a:solidFill>
              </a:rPr>
              <a:t>ředstavení plánu </a:t>
            </a:r>
            <a:r>
              <a:rPr lang="cs-CZ" sz="2000" dirty="0">
                <a:solidFill>
                  <a:schemeClr val="tx1"/>
                </a:solidFill>
              </a:rPr>
              <a:t>veřejných zakázek na rok </a:t>
            </a:r>
            <a:r>
              <a:rPr lang="cs-CZ" sz="2000" dirty="0" smtClean="0">
                <a:solidFill>
                  <a:schemeClr val="tx1"/>
                </a:solidFill>
              </a:rPr>
              <a:t>2023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000" b="1" dirty="0" smtClean="0">
                <a:solidFill>
                  <a:schemeClr val="tx1"/>
                </a:solidFill>
              </a:rPr>
              <a:t>Odkaz </a:t>
            </a:r>
            <a:r>
              <a:rPr lang="cs-CZ" sz="2000" b="1" dirty="0">
                <a:solidFill>
                  <a:schemeClr val="tx1"/>
                </a:solidFill>
              </a:rPr>
              <a:t>na video: 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algn="just">
              <a:spcAft>
                <a:spcPts val="600"/>
              </a:spcAft>
            </a:pPr>
            <a:r>
              <a:rPr lang="cs-CZ" sz="2000" b="1" dirty="0" smtClean="0">
                <a:solidFill>
                  <a:schemeClr val="tx1"/>
                </a:solidFill>
                <a:hlinkClick r:id="rId2"/>
              </a:rPr>
              <a:t>https://www.youtube.com/watch?v=ADwH1oOX77U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pro dodavatele jsme připravili dotazník, abychom obdrželi z jejich strany zpětnou vazbu</a:t>
            </a:r>
          </a:p>
          <a:p>
            <a:pPr marL="342900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tato akce přispívá </a:t>
            </a:r>
            <a:r>
              <a:rPr lang="cs-CZ" sz="2000" dirty="0">
                <a:solidFill>
                  <a:schemeClr val="tx1"/>
                </a:solidFill>
              </a:rPr>
              <a:t>k širší </a:t>
            </a:r>
            <a:r>
              <a:rPr lang="cs-CZ" sz="2000" dirty="0" smtClean="0">
                <a:solidFill>
                  <a:schemeClr val="tx1"/>
                </a:solidFill>
              </a:rPr>
              <a:t>transparentnosti Plzeňského kraje</a:t>
            </a:r>
            <a:endParaRPr lang="cs-CZ" sz="2000" dirty="0">
              <a:solidFill>
                <a:schemeClr val="tx1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94601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8771" y="2038327"/>
            <a:ext cx="3739486" cy="1537903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NOVÝ E-SHOP</a:t>
            </a:r>
            <a:br>
              <a:rPr lang="cs-CZ" dirty="0" smtClean="0"/>
            </a:br>
            <a:r>
              <a:rPr lang="cs-CZ" dirty="0" smtClean="0"/>
              <a:t>CNPK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6156103" y="910166"/>
            <a:ext cx="5327959" cy="497347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</a:pPr>
            <a:r>
              <a:rPr lang="cs-CZ" sz="2000" b="1" u="sng" dirty="0" smtClean="0">
                <a:solidFill>
                  <a:schemeClr val="tx1"/>
                </a:solidFill>
              </a:rPr>
              <a:t>spustili </a:t>
            </a:r>
            <a:r>
              <a:rPr lang="cs-CZ" sz="2000" b="1" u="sng" dirty="0">
                <a:solidFill>
                  <a:schemeClr val="tx1"/>
                </a:solidFill>
              </a:rPr>
              <a:t>jsme MODERNIZOVANÝ </a:t>
            </a:r>
            <a:r>
              <a:rPr lang="cs-CZ" sz="2000" b="1" u="sng" dirty="0" smtClean="0">
                <a:solidFill>
                  <a:schemeClr val="tx1"/>
                </a:solidFill>
              </a:rPr>
              <a:t>E-SHOP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rozšíření funkcí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j</a:t>
            </a:r>
            <a:r>
              <a:rPr lang="cs-CZ" sz="2000" b="1" dirty="0" smtClean="0">
                <a:solidFill>
                  <a:schemeClr val="tx1"/>
                </a:solidFill>
              </a:rPr>
              <a:t>ednoduchý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chemeClr val="tx1"/>
                </a:solidFill>
              </a:rPr>
              <a:t>přehlednější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chemeClr val="tx1"/>
                </a:solidFill>
              </a:rPr>
              <a:t>odkaz: </a:t>
            </a:r>
            <a:r>
              <a:rPr lang="cs-CZ" sz="2000" b="1" dirty="0">
                <a:solidFill>
                  <a:schemeClr val="tx1"/>
                </a:solidFill>
                <a:hlinkClick r:id="rId2"/>
              </a:rPr>
              <a:t>https://cnpk-mrq.proebiz.com</a:t>
            </a:r>
            <a:r>
              <a:rPr lang="cs-CZ" sz="2000" b="1" dirty="0" smtClean="0">
                <a:solidFill>
                  <a:schemeClr val="tx1"/>
                </a:solidFill>
                <a:hlinkClick r:id="rId2"/>
              </a:rPr>
              <a:t>/</a:t>
            </a:r>
            <a:endParaRPr lang="cs-CZ" sz="2000" b="1" dirty="0" smtClean="0">
              <a:solidFill>
                <a:schemeClr val="tx1"/>
              </a:solidFill>
            </a:endParaRP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způsob nakupování se pro organizace nijak nezměnil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dostupný </a:t>
            </a:r>
            <a:r>
              <a:rPr lang="cs-CZ" sz="2000" dirty="0">
                <a:solidFill>
                  <a:schemeClr val="tx1"/>
                </a:solidFill>
              </a:rPr>
              <a:t>je od 1. 1. 2023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82909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341293" y="1855575"/>
            <a:ext cx="3711154" cy="170649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endParaRPr lang="cs-CZ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341293" y="1558267"/>
            <a:ext cx="3531766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DYNAMICKÝ NÁKUPNÍ SYSTÉM</a:t>
            </a:r>
            <a:endParaRPr lang="cs-CZ" dirty="0"/>
          </a:p>
        </p:txBody>
      </p:sp>
      <p:sp>
        <p:nvSpPr>
          <p:cNvPr id="8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937432" y="1035755"/>
            <a:ext cx="5506160" cy="5052622"/>
          </a:xfrm>
        </p:spPr>
        <p:txBody>
          <a:bodyPr>
            <a:normAutofit/>
          </a:bodyPr>
          <a:lstStyle/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pro účely centrálního zadávání byl zaveden </a:t>
            </a:r>
            <a:r>
              <a:rPr lang="cs-CZ" sz="2000" b="1" dirty="0" smtClean="0">
                <a:solidFill>
                  <a:schemeClr val="tx1"/>
                </a:solidFill>
              </a:rPr>
              <a:t>DNS na dodávku papírové hygieny, kancelářských potřeb a ICT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DNS byl úspěšně zaveden v roce 2023</a:t>
            </a:r>
          </a:p>
          <a:p>
            <a:pPr marL="342900" indent="-342900" algn="just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cs-CZ" sz="2000" dirty="0" smtClean="0">
                <a:solidFill>
                  <a:schemeClr val="tx1"/>
                </a:solidFill>
              </a:rPr>
              <a:t>výhody DNS spočívají především ve </a:t>
            </a:r>
            <a:r>
              <a:rPr lang="cs-CZ" sz="2000" b="1" dirty="0" smtClean="0">
                <a:solidFill>
                  <a:schemeClr val="tx1"/>
                </a:solidFill>
              </a:rPr>
              <a:t>flexibilním nákupu</a:t>
            </a:r>
            <a:r>
              <a:rPr lang="cs-CZ" sz="2000" dirty="0" smtClean="0">
                <a:solidFill>
                  <a:schemeClr val="tx1"/>
                </a:solidFill>
              </a:rPr>
              <a:t> běžně dostupných věcí</a:t>
            </a:r>
          </a:p>
        </p:txBody>
      </p:sp>
    </p:spTree>
    <p:extLst>
      <p:ext uri="{BB962C8B-B14F-4D97-AF65-F5344CB8AC3E}">
        <p14:creationId xmlns:p14="http://schemas.microsoft.com/office/powerpoint/2010/main" val="47684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41293" y="1558267"/>
            <a:ext cx="3531766" cy="21191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Arial Black" panose="020B0A040201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cs-CZ" smtClean="0"/>
              <a:t>DYNAMICKÝ NÁKUPNÍ SYSTÉM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2"/>
          <a:srcRect t="1" b="1"/>
          <a:stretch/>
        </p:blipFill>
        <p:spPr>
          <a:xfrm>
            <a:off x="5839830" y="846001"/>
            <a:ext cx="5869576" cy="546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1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294401" y="1265190"/>
            <a:ext cx="3656276" cy="2119131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cs-CZ" dirty="0" smtClean="0"/>
              <a:t>OCENĚNÍ FAIR SOURCING AWARDS</a:t>
            </a:r>
            <a:endParaRPr lang="cs-CZ" dirty="0"/>
          </a:p>
        </p:txBody>
      </p:sp>
      <p:sp>
        <p:nvSpPr>
          <p:cNvPr id="6" name="Zástupný symbol pro text 2"/>
          <p:cNvSpPr>
            <a:spLocks noGrp="1"/>
          </p:cNvSpPr>
          <p:nvPr>
            <p:ph type="body" sz="quarter" idx="11"/>
          </p:nvPr>
        </p:nvSpPr>
        <p:spPr>
          <a:xfrm>
            <a:off x="5814984" y="464024"/>
            <a:ext cx="5804362" cy="2174673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tx1"/>
                </a:solidFill>
              </a:rPr>
              <a:t>Centrální nákup Plzeňského kraje získal ocenění  v kategorii </a:t>
            </a:r>
            <a:r>
              <a:rPr lang="cs-CZ" sz="2000" dirty="0" err="1">
                <a:solidFill>
                  <a:schemeClr val="tx1"/>
                </a:solidFill>
              </a:rPr>
              <a:t>Procurement</a:t>
            </a:r>
            <a:r>
              <a:rPr lang="cs-CZ" sz="2000" dirty="0">
                <a:solidFill>
                  <a:schemeClr val="tx1"/>
                </a:solidFill>
              </a:rPr>
              <a:t> Trend a </a:t>
            </a:r>
            <a:r>
              <a:rPr lang="cs-CZ" sz="2000" dirty="0" err="1">
                <a:solidFill>
                  <a:schemeClr val="tx1"/>
                </a:solidFill>
              </a:rPr>
              <a:t>Procurement</a:t>
            </a:r>
            <a:r>
              <a:rPr lang="cs-CZ" sz="2000" dirty="0">
                <a:solidFill>
                  <a:schemeClr val="tx1"/>
                </a:solidFill>
              </a:rPr>
              <a:t> Master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100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https://www.cnpk.cz/blog/centralni-nakup-plzenskeho-kraje-razi-trendy-ve-verejnem-zadavani-ziskal-oceneni</a:t>
            </a:r>
            <a:endParaRPr lang="cs-CZ" sz="2100" u="sng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340" y="2687536"/>
            <a:ext cx="5269915" cy="395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83204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11396</TotalTime>
  <Words>885</Words>
  <Application>Microsoft Office PowerPoint</Application>
  <PresentationFormat>Širokoúhlá obrazovka</PresentationFormat>
  <Paragraphs>168</Paragraphs>
  <Slides>21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8" baseType="lpstr">
      <vt:lpstr>Arial</vt:lpstr>
      <vt:lpstr>Arial Black</vt:lpstr>
      <vt:lpstr>Calibri</vt:lpstr>
      <vt:lpstr>Open Sans</vt:lpstr>
      <vt:lpstr>Trebuchet MS</vt:lpstr>
      <vt:lpstr>Wingdings 3</vt:lpstr>
      <vt:lpstr>Faseta</vt:lpstr>
      <vt:lpstr>ZPRÁVA O ČINNOSTI ZA ROK 2023</vt:lpstr>
      <vt:lpstr>Prezentace aplikace PowerPoint</vt:lpstr>
      <vt:lpstr>Prezentace aplikace PowerPoint</vt:lpstr>
      <vt:lpstr>ČÍSLA ZA ROK 2023</vt:lpstr>
      <vt:lpstr>MEET  THE BUYER 2023</vt:lpstr>
      <vt:lpstr>NOVÝ E-SHOP CNPK</vt:lpstr>
      <vt:lpstr>DYNAMICKÝ NÁKUPNÍ SYSTÉM</vt:lpstr>
      <vt:lpstr>Prezentace aplikace PowerPoint</vt:lpstr>
      <vt:lpstr>OCENĚNÍ FAIR SOURCING AWARDS</vt:lpstr>
      <vt:lpstr>PUBLIC PROCUREMENT  EXCELLENCE PROGRAM</vt:lpstr>
      <vt:lpstr>SPOLUPRÁCE S MINISTERSTVEM PRO MÍSTNÍ ROZVOJ</vt:lpstr>
      <vt:lpstr>MOBILNÍ TELEFONIE</vt:lpstr>
      <vt:lpstr>ZAJÍMAVOSTI: DODÁVKY  A  SLUŽBY</vt:lpstr>
      <vt:lpstr>ZAJÍMAVOSTI:DODÁVKY  A  SLUŽBY</vt:lpstr>
      <vt:lpstr>ZAJÍMAVOSTI: STAVEBNÍ PRÁCE</vt:lpstr>
      <vt:lpstr>ZAJÍMAVOSTI:STAVEBNÍ PRÁCE</vt:lpstr>
      <vt:lpstr>PROGRAM IROP,  43.VÝZVA</vt:lpstr>
      <vt:lpstr>PROGRAM IROP,  98. a 102. VÝZVA REACT-EU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Daniela Procházková</dc:creator>
  <cp:lastModifiedBy>Zuzana Havlíčková</cp:lastModifiedBy>
  <cp:revision>319</cp:revision>
  <cp:lastPrinted>2024-04-09T08:00:28Z</cp:lastPrinted>
  <dcterms:created xsi:type="dcterms:W3CDTF">2019-09-30T13:57:15Z</dcterms:created>
  <dcterms:modified xsi:type="dcterms:W3CDTF">2024-04-10T07:18:03Z</dcterms:modified>
  <cp:contentStatus>Konečný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